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32"/>
  </p:notesMasterIdLst>
  <p:handoutMasterIdLst>
    <p:handoutMasterId r:id="rId33"/>
  </p:handoutMasterIdLst>
  <p:sldIdLst>
    <p:sldId id="257" r:id="rId2"/>
    <p:sldId id="258" r:id="rId3"/>
    <p:sldId id="317" r:id="rId4"/>
    <p:sldId id="260" r:id="rId5"/>
    <p:sldId id="318" r:id="rId6"/>
    <p:sldId id="319" r:id="rId7"/>
    <p:sldId id="320" r:id="rId8"/>
    <p:sldId id="325" r:id="rId9"/>
    <p:sldId id="321" r:id="rId10"/>
    <p:sldId id="322" r:id="rId11"/>
    <p:sldId id="323" r:id="rId12"/>
    <p:sldId id="324" r:id="rId13"/>
    <p:sldId id="291" r:id="rId14"/>
    <p:sldId id="293" r:id="rId15"/>
    <p:sldId id="295" r:id="rId16"/>
    <p:sldId id="298" r:id="rId17"/>
    <p:sldId id="299" r:id="rId18"/>
    <p:sldId id="290" r:id="rId19"/>
    <p:sldId id="301" r:id="rId20"/>
    <p:sldId id="327" r:id="rId21"/>
    <p:sldId id="305" r:id="rId22"/>
    <p:sldId id="311" r:id="rId23"/>
    <p:sldId id="312" r:id="rId24"/>
    <p:sldId id="310" r:id="rId25"/>
    <p:sldId id="304" r:id="rId26"/>
    <p:sldId id="308" r:id="rId27"/>
    <p:sldId id="329" r:id="rId28"/>
    <p:sldId id="328" r:id="rId29"/>
    <p:sldId id="309" r:id="rId30"/>
    <p:sldId id="314" r:id="rId31"/>
  </p:sldIdLst>
  <p:sldSz cx="12192000" cy="6858000"/>
  <p:notesSz cx="6864350" cy="9996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821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5F513DF9-B719-49F2-A65C-A2D0B2CA1076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1D416EA8-6FC6-4C49-87E4-B67B38FB1C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051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02A17C0D-239F-458F-A5F4-EE65519EA4A5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6435" y="4810810"/>
            <a:ext cx="5491480" cy="3936117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4B166358-AE8A-4F31-91F4-ABE440A95C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660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110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4562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123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615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3234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9868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3308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6650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9272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7119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284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093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079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4747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0739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488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7018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4954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0828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1947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371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666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432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864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197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547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1000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66358-AE8A-4F31-91F4-ABE440A95C5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40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826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84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4735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237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6913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98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664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96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2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23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91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663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2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53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4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907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9FAA7-4F08-4676-9038-07368DA194DF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70BC15-2C2A-4102-9B82-95805CF725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45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p.mmr.cz/cs/Vyzvy/Seznam/Vyzva-c-68-Zvysovani-kvality-a-dostupnosti-Infras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taceeu.cz/cs/jak-ziskat-dotaci/elektronicka-zadost/edukacni-videa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napisecka.cz/vyzvy-mas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endParaRPr lang="cs-CZ" sz="4000" b="1" dirty="0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79" y="266151"/>
            <a:ext cx="1525656" cy="1240262"/>
          </a:xfrm>
          <a:prstGeom prst="rect">
            <a:avLst/>
          </a:prstGeom>
        </p:spPr>
      </p:pic>
      <p:sp>
        <p:nvSpPr>
          <p:cNvPr id="5" name="Zástupný symbol pro obsah 7"/>
          <p:cNvSpPr txBox="1">
            <a:spLocks/>
          </p:cNvSpPr>
          <p:nvPr/>
        </p:nvSpPr>
        <p:spPr>
          <a:xfrm>
            <a:off x="829734" y="23129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cs-CZ" sz="4000" b="1" dirty="0"/>
              <a:t>Výzva MAS č. 6 z IROP:</a:t>
            </a:r>
          </a:p>
          <a:p>
            <a:pPr marL="0" indent="0" algn="ctr">
              <a:buFont typeface="Wingdings 3" charset="2"/>
              <a:buNone/>
            </a:pPr>
            <a:endParaRPr lang="cs-CZ" sz="4000" b="1" dirty="0"/>
          </a:p>
          <a:p>
            <a:pPr marL="0" indent="0" algn="ctr">
              <a:buFont typeface="Wingdings 3" charset="2"/>
              <a:buNone/>
            </a:pPr>
            <a:r>
              <a:rPr lang="cs-CZ" sz="4000" b="1" dirty="0"/>
              <a:t>Infrastruktura pro předškolní a základní vzdělávání III.</a:t>
            </a:r>
          </a:p>
          <a:p>
            <a:pPr marL="0" indent="0" algn="ctr">
              <a:buFont typeface="Wingdings 3" charset="2"/>
              <a:buNone/>
            </a:pPr>
            <a:r>
              <a:rPr lang="cs-CZ" sz="1500" b="1" dirty="0"/>
              <a:t>„6. Výzva MAS Brána Písecka – IROP – Infrastruktura pro předškolní a základní vzdělávání III."</a:t>
            </a:r>
          </a:p>
          <a:p>
            <a:pPr marL="0" indent="0" algn="ctr">
              <a:buFont typeface="Wingdings 3" charset="2"/>
              <a:buNone/>
            </a:pPr>
            <a:endParaRPr lang="cs-CZ" b="1" dirty="0"/>
          </a:p>
          <a:p>
            <a:pPr marL="0" indent="0" algn="ctr">
              <a:buFont typeface="Wingdings 3" charset="2"/>
              <a:buNone/>
            </a:pPr>
            <a:r>
              <a:rPr lang="cs-CZ" b="1" dirty="0"/>
              <a:t>Seminář pro žadatele/příjemce</a:t>
            </a:r>
          </a:p>
          <a:p>
            <a:pPr marL="0" indent="0" algn="ctr">
              <a:buFont typeface="Wingdings 3" charset="2"/>
              <a:buNone/>
            </a:pPr>
            <a:endParaRPr lang="cs-CZ" b="1" dirty="0"/>
          </a:p>
          <a:p>
            <a:pPr marL="0" indent="0" algn="r">
              <a:buFont typeface="Wingdings 3" charset="2"/>
              <a:buNone/>
            </a:pPr>
            <a:r>
              <a:rPr lang="cs-CZ" b="1" dirty="0"/>
              <a:t>              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0" y="0"/>
            <a:ext cx="5853248" cy="155121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F9735EE-4839-45F4-91C5-6FE24BB19B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8" y="5507712"/>
            <a:ext cx="7049792" cy="1067299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DA53E496-2DE8-4A09-B051-1E02AD941968}"/>
              </a:ext>
            </a:extLst>
          </p:cNvPr>
          <p:cNvSpPr txBox="1"/>
          <p:nvPr/>
        </p:nvSpPr>
        <p:spPr>
          <a:xfrm>
            <a:off x="9625556" y="5856695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14. 5. 2020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392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20800"/>
            <a:ext cx="8596668" cy="458254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b="1" dirty="0"/>
              <a:t>Společné pro všechny aktivity</a:t>
            </a:r>
          </a:p>
          <a:p>
            <a:pPr algn="just"/>
            <a:r>
              <a:rPr lang="cs-CZ" dirty="0"/>
              <a:t>osoby sociálně vyloučené</a:t>
            </a:r>
          </a:p>
          <a:p>
            <a:pPr algn="just"/>
            <a:r>
              <a:rPr lang="cs-CZ" dirty="0"/>
              <a:t>osoby ohrožené sociálním vyloučením</a:t>
            </a:r>
          </a:p>
          <a:p>
            <a:pPr algn="just"/>
            <a:r>
              <a:rPr lang="cs-CZ" dirty="0"/>
              <a:t>osoby se speciálními vzdělávacími potřebami</a:t>
            </a:r>
          </a:p>
          <a:p>
            <a:pPr algn="just"/>
            <a:r>
              <a:rPr lang="cs-CZ" dirty="0"/>
              <a:t>pedagogičtí pracovníci</a:t>
            </a:r>
          </a:p>
          <a:p>
            <a:pPr algn="just"/>
            <a:r>
              <a:rPr lang="cs-CZ" dirty="0"/>
              <a:t>pracovníci a dobrovolní pracovníci organizací působících v oblasti vzdělávání nebo asistenčních služeb</a:t>
            </a:r>
          </a:p>
          <a:p>
            <a:pPr marL="0" indent="0" algn="just">
              <a:buNone/>
            </a:pPr>
            <a:r>
              <a:rPr lang="cs-CZ" b="1" dirty="0"/>
              <a:t>Aktivita Infrastruktura pro předškolní vzdělávání</a:t>
            </a:r>
          </a:p>
          <a:p>
            <a:pPr algn="just"/>
            <a:r>
              <a:rPr lang="cs-CZ" dirty="0"/>
              <a:t>děti v předškolním vzdělávání</a:t>
            </a:r>
          </a:p>
          <a:p>
            <a:pPr marL="0" indent="0" algn="just">
              <a:buNone/>
            </a:pPr>
            <a:r>
              <a:rPr lang="cs-CZ" b="1" dirty="0"/>
              <a:t>Aktivity Infrastruktura základních škol</a:t>
            </a:r>
          </a:p>
          <a:p>
            <a:pPr algn="just"/>
            <a:r>
              <a:rPr lang="cs-CZ" dirty="0"/>
              <a:t>Žáci (studenti)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6FFD49F3-C2EA-47E4-A313-E82CF2C1E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výzvy: Vzdělávání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– Cílová skupina</a:t>
            </a:r>
          </a:p>
        </p:txBody>
      </p:sp>
    </p:spTree>
    <p:extLst>
      <p:ext uri="{BB962C8B-B14F-4D97-AF65-F5344CB8AC3E}">
        <p14:creationId xmlns:p14="http://schemas.microsoft.com/office/powerpoint/2010/main" val="2557713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-4995"/>
            <a:ext cx="8596668" cy="13208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výzvy: Vzdělávání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– 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dirty="0"/>
              <a:t>Společné pro všechny aktivity</a:t>
            </a:r>
          </a:p>
          <a:p>
            <a:pPr algn="just"/>
            <a:r>
              <a:rPr lang="cs-CZ" dirty="0"/>
              <a:t>5 00 00 - Počet podpořených vzdělávacích zařízení</a:t>
            </a:r>
          </a:p>
          <a:p>
            <a:pPr algn="just"/>
            <a:r>
              <a:rPr lang="cs-CZ" dirty="0"/>
              <a:t>5 00 01 - Kapacita podporovaných zařízení péče o děti nebo vzdělávacích zařízení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/>
              <a:t>Upozornění:</a:t>
            </a:r>
          </a:p>
          <a:p>
            <a:pPr marL="0" indent="0" algn="just">
              <a:buNone/>
            </a:pPr>
            <a:r>
              <a:rPr lang="cs-CZ" dirty="0"/>
              <a:t>Při vyplňování datového pole „Datum výchozí hodnoty“ u jednotlivých indikátorů v MS2014+ je zapotřebí vyplňovat den podání žádosti, případně datum před samotným podáním žádosti. V žádném případě nelze vyplňovat datum pozdější, např.: datum zahájení realizace!</a:t>
            </a:r>
          </a:p>
        </p:txBody>
      </p:sp>
    </p:spTree>
    <p:extLst>
      <p:ext uri="{BB962C8B-B14F-4D97-AF65-F5344CB8AC3E}">
        <p14:creationId xmlns:p14="http://schemas.microsoft.com/office/powerpoint/2010/main" val="1503211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endParaRPr lang="cs-CZ" sz="4000" b="1" dirty="0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79" y="266151"/>
            <a:ext cx="1525656" cy="12402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0" y="0"/>
            <a:ext cx="5853248" cy="1551214"/>
          </a:xfrm>
          <a:prstGeom prst="rect">
            <a:avLst/>
          </a:prstGeom>
        </p:spPr>
      </p:pic>
      <p:sp>
        <p:nvSpPr>
          <p:cNvPr id="6" name="Zástupný symbol pro obsah 7"/>
          <p:cNvSpPr txBox="1">
            <a:spLocks/>
          </p:cNvSpPr>
          <p:nvPr/>
        </p:nvSpPr>
        <p:spPr>
          <a:xfrm>
            <a:off x="829734" y="23129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Proces hodnocení a výběru projektů </a:t>
            </a:r>
          </a:p>
          <a:p>
            <a:pPr marL="0" indent="0" algn="ctr">
              <a:buFont typeface="Wingdings 3" charset="2"/>
              <a:buNone/>
            </a:pPr>
            <a:endParaRPr lang="cs-CZ" sz="4000" b="1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5F54AB5-E9B6-4D98-BAC0-D754130E48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172" y="5660112"/>
            <a:ext cx="7049792" cy="106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930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Proces hodnocení a výběru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57464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Problematika hodnocení přijatelnosti a formálních náležitostí, věcného hodnocení a výběru projektů</a:t>
            </a:r>
          </a:p>
          <a:p>
            <a:pPr lvl="1" algn="just"/>
            <a:r>
              <a:rPr lang="cs-CZ" sz="1800" dirty="0"/>
              <a:t>Viz Interní postupy MAS Brána Písecka pro IROP</a:t>
            </a:r>
          </a:p>
          <a:p>
            <a:pPr lvl="1" algn="just"/>
            <a:r>
              <a:rPr lang="cs-CZ" sz="1800" dirty="0"/>
              <a:t>Viz Specifická pravidla pro žadatele a příjemce (</a:t>
            </a:r>
            <a:r>
              <a:rPr lang="cs-CZ" sz="1800" dirty="0">
                <a:hlinkClick r:id="rId3"/>
              </a:rPr>
              <a:t>http://www.irop.mmr.cz/</a:t>
            </a:r>
            <a:r>
              <a:rPr lang="cs-CZ" sz="1800" dirty="0" err="1">
                <a:hlinkClick r:id="rId3"/>
              </a:rPr>
              <a:t>cs</a:t>
            </a:r>
            <a:r>
              <a:rPr lang="cs-CZ" sz="1800" dirty="0">
                <a:hlinkClick r:id="rId3"/>
              </a:rPr>
              <a:t>/</a:t>
            </a:r>
            <a:r>
              <a:rPr lang="cs-CZ" sz="1800" dirty="0" err="1">
                <a:hlinkClick r:id="rId3"/>
              </a:rPr>
              <a:t>Vyzvy</a:t>
            </a:r>
            <a:r>
              <a:rPr lang="cs-CZ" sz="1800" dirty="0">
                <a:hlinkClick r:id="rId3"/>
              </a:rPr>
              <a:t>/Seznam/Vyzva-c-68-Zvysovani-kvality-a-dostupnosti-Infrast</a:t>
            </a:r>
            <a:r>
              <a:rPr lang="cs-CZ" sz="1800" dirty="0"/>
              <a:t>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Proces hodnocení a výběru projektů zajišťuje MAS BP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Žádosti předložené jiným způsobem a v jiném termínu než umožňuje výzva, nejsou akceptovány</a:t>
            </a:r>
          </a:p>
          <a:p>
            <a:endParaRPr lang="cs-CZ" sz="2000" dirty="0"/>
          </a:p>
          <a:p>
            <a:endParaRPr lang="cs-CZ" sz="20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5033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Proces hodnocení a výběru projektů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Hodnocení přijatelnosti a formálních náležitostí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3169"/>
            <a:ext cx="8596668" cy="4668996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První fáze hodnocení projektů</a:t>
            </a:r>
          </a:p>
          <a:p>
            <a:pPr algn="just"/>
            <a:r>
              <a:rPr lang="cs-CZ" sz="2000" dirty="0"/>
              <a:t>Posouzení základních věcných a administrativních požadavků </a:t>
            </a:r>
          </a:p>
          <a:p>
            <a:pPr algn="just"/>
            <a:r>
              <a:rPr lang="cs-CZ" sz="2000" dirty="0"/>
              <a:t>Provádějí pracovníci MAS BP</a:t>
            </a:r>
          </a:p>
          <a:p>
            <a:pPr algn="just"/>
            <a:r>
              <a:rPr lang="cs-CZ" sz="2000" dirty="0"/>
              <a:t>Lhůta max. </a:t>
            </a:r>
            <a:r>
              <a:rPr lang="cs-CZ" sz="2000" b="1" dirty="0"/>
              <a:t>15 pracovních dní </a:t>
            </a:r>
            <a:r>
              <a:rPr lang="cs-CZ" sz="2000" dirty="0"/>
              <a:t>od ukončení příjmu žádostí o podporu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 provedení hodnocení je žadatelům zaslána informace o výsledku prostřednictvím MS2014+</a:t>
            </a:r>
          </a:p>
          <a:p>
            <a:pPr algn="just"/>
            <a:r>
              <a:rPr lang="cs-CZ" sz="2000" dirty="0"/>
              <a:t>Lhůta na odvolání je 15 kalendářních dní</a:t>
            </a:r>
          </a:p>
          <a:p>
            <a:pPr algn="just"/>
            <a:r>
              <a:rPr lang="cs-CZ" sz="2000" i="1" dirty="0"/>
              <a:t>Kritéria pro výběr projektů viz Příloha č. 1 Výzvy MAS</a:t>
            </a:r>
          </a:p>
        </p:txBody>
      </p:sp>
    </p:spTree>
    <p:extLst>
      <p:ext uri="{BB962C8B-B14F-4D97-AF65-F5344CB8AC3E}">
        <p14:creationId xmlns:p14="http://schemas.microsoft.com/office/powerpoint/2010/main" val="3092244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Proces hodnocení a výběru projektů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Věcné hodnocení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3169"/>
            <a:ext cx="8596668" cy="4695890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Druhá fáze hodnocení projektů</a:t>
            </a:r>
          </a:p>
          <a:p>
            <a:pPr algn="just"/>
            <a:r>
              <a:rPr lang="cs-CZ" sz="2000" dirty="0"/>
              <a:t>Hodnocení kvality</a:t>
            </a:r>
          </a:p>
          <a:p>
            <a:pPr algn="just"/>
            <a:r>
              <a:rPr lang="cs-CZ" sz="2000" dirty="0"/>
              <a:t>Provádí Výběrová komise MAS BP</a:t>
            </a:r>
          </a:p>
          <a:p>
            <a:pPr algn="just"/>
            <a:r>
              <a:rPr lang="cs-CZ" sz="2000" dirty="0"/>
              <a:t>Pouze žádosti o podporu, které uspěly v 1. fázi hodnocení</a:t>
            </a:r>
          </a:p>
          <a:p>
            <a:pPr algn="just"/>
            <a:r>
              <a:rPr lang="cs-CZ" sz="2000" dirty="0"/>
              <a:t>Lhůta max. </a:t>
            </a:r>
            <a:r>
              <a:rPr lang="cs-CZ" sz="2000" b="1" dirty="0"/>
              <a:t>20 pracovních dní </a:t>
            </a:r>
            <a:r>
              <a:rPr lang="cs-CZ" sz="2000" dirty="0"/>
              <a:t>od ukončení hodnocení FN a P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Po provedení hodnocení zasílá MAS informaci žadatelům o výsledku (lhůta na odvolání je 15 kalendářních dní)</a:t>
            </a:r>
          </a:p>
          <a:p>
            <a:pPr algn="just"/>
            <a:r>
              <a:rPr lang="cs-CZ" sz="2000" i="1" dirty="0"/>
              <a:t>Kritéria věcného hodnocení viz Příloha č. 1 Výzvy MAS</a:t>
            </a:r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85076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Proces hodnocení a výběru projektů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Věcné hodnocení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3169"/>
            <a:ext cx="8596668" cy="4257464"/>
          </a:xfrm>
        </p:spPr>
        <p:txBody>
          <a:bodyPr>
            <a:noAutofit/>
          </a:bodyPr>
          <a:lstStyle/>
          <a:p>
            <a:pPr algn="just"/>
            <a:endParaRPr lang="cs-CZ" dirty="0"/>
          </a:p>
          <a:p>
            <a:pPr algn="just"/>
            <a:r>
              <a:rPr lang="cs-CZ" dirty="0"/>
              <a:t>Ke každému kritériu jsou přiděleny body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Max. počet bodů věcného hodnocení - 100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Žádost musí získat min. 50 bodů, aby splnila podmínky věcného hodnocení</a:t>
            </a:r>
          </a:p>
          <a:p>
            <a:pPr algn="just"/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426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Proces hodnocení a výběru projektů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Hodnocení a výběr projektů – shrnutí a lhůty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3169"/>
            <a:ext cx="8975624" cy="4395488"/>
          </a:xfrm>
        </p:spPr>
        <p:txBody>
          <a:bodyPr>
            <a:noAutofit/>
          </a:bodyPr>
          <a:lstStyle/>
          <a:p>
            <a:pPr algn="just"/>
            <a:endParaRPr lang="cs-CZ" b="1" dirty="0"/>
          </a:p>
          <a:p>
            <a:pPr algn="just"/>
            <a:r>
              <a:rPr lang="cs-CZ" b="1" dirty="0"/>
              <a:t>Hodnocení FN a P:	</a:t>
            </a:r>
            <a:r>
              <a:rPr lang="cs-CZ" dirty="0"/>
              <a:t>do 15 pracovních dní ze strany MAS </a:t>
            </a:r>
            <a:r>
              <a:rPr lang="cs-CZ" sz="1400" dirty="0"/>
              <a:t>(po ukončení příjmu žádostí)</a:t>
            </a:r>
          </a:p>
          <a:p>
            <a:pPr lvl="1" algn="just"/>
            <a:r>
              <a:rPr lang="cs-CZ" dirty="0"/>
              <a:t>Odvolání:			do 15 kalendářních dní ze strany žadatele </a:t>
            </a:r>
            <a:r>
              <a:rPr lang="cs-CZ" sz="1400" dirty="0"/>
              <a:t>(po obdržení výsledku)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Věcné hodnocení:</a:t>
            </a:r>
            <a:r>
              <a:rPr lang="cs-CZ" dirty="0"/>
              <a:t>		do 20 pracovních dní ze strany MAS </a:t>
            </a:r>
            <a:r>
              <a:rPr lang="cs-CZ" sz="1400" dirty="0"/>
              <a:t>(po ukončení FN a P)</a:t>
            </a:r>
          </a:p>
          <a:p>
            <a:pPr lvl="1" algn="just"/>
            <a:r>
              <a:rPr lang="cs-CZ" dirty="0"/>
              <a:t>Odvolání: 			do 15 kalendářních dní ze strany žadatele </a:t>
            </a:r>
            <a:r>
              <a:rPr lang="cs-CZ" sz="1400" dirty="0"/>
              <a:t>(po obdržení výsledku)</a:t>
            </a:r>
            <a:endParaRPr lang="cs-CZ" dirty="0"/>
          </a:p>
          <a:p>
            <a:pPr lvl="1" algn="just"/>
            <a:endParaRPr lang="cs-CZ" dirty="0"/>
          </a:p>
          <a:p>
            <a:pPr algn="just"/>
            <a:r>
              <a:rPr lang="cs-CZ" b="1" dirty="0"/>
              <a:t>Závěrečné ověření způsobilosti:</a:t>
            </a:r>
            <a:r>
              <a:rPr lang="cs-CZ" dirty="0"/>
              <a:t>	ŘO provádí neprodleně dle administrativních 									kapacit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Vydání právního aktu u doporučených žádostí:</a:t>
            </a:r>
            <a:r>
              <a:rPr lang="cs-CZ" dirty="0"/>
              <a:t>	do 3 měsíců ze strany ŘO IROP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	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293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Publicita</a:t>
            </a:r>
          </a:p>
          <a:p>
            <a:pPr marL="0" indent="0" algn="ctr">
              <a:buNone/>
            </a:pPr>
            <a:endParaRPr lang="cs-CZ" sz="4000" b="1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86" y="272128"/>
            <a:ext cx="5190744" cy="1075944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79" y="266151"/>
            <a:ext cx="1525656" cy="124026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61786D4-A0A1-49C1-9F81-BBFEB1187D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172" y="5660112"/>
            <a:ext cx="7049792" cy="106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730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Publicita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51316"/>
            <a:ext cx="8975624" cy="4607944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Po vydání právního aktu v průběhu realizace je příjemce povinen informovat veřejnost o získané podpoře</a:t>
            </a:r>
          </a:p>
          <a:p>
            <a:pPr algn="just"/>
            <a:r>
              <a:rPr lang="cs-CZ" sz="2000" dirty="0"/>
              <a:t>Má-li internetové stránky</a:t>
            </a:r>
          </a:p>
          <a:p>
            <a:pPr lvl="1" algn="just"/>
            <a:r>
              <a:rPr lang="cs-CZ" sz="1800" dirty="0"/>
              <a:t>Stručný popis projektu, jeho cíle, výsledky a informaci, že je na projekt poskytována finanční podpora z EU; musí být umístěna loga EU a MMR ČR se všemi náležitostmi (viz kap. 13 Obecných pravidel)</a:t>
            </a:r>
            <a:endParaRPr lang="cs-CZ" sz="2000" dirty="0"/>
          </a:p>
          <a:p>
            <a:pPr algn="just"/>
            <a:r>
              <a:rPr lang="cs-CZ" sz="2000" dirty="0"/>
              <a:t>U projektů financujících dopravní infrastrukturu, stavební práce nebo datovou infrastrukturu, jejichž celková výše podpory přesahuje 500 000 EUR</a:t>
            </a:r>
          </a:p>
          <a:p>
            <a:pPr lvl="1" algn="just"/>
            <a:r>
              <a:rPr lang="cs-CZ" sz="1800" dirty="0"/>
              <a:t>Příjemce musí po dobu realizace projektu vystavit v místě realizace dočasný billboard (viz kap. 13 Obecných pravidel)</a:t>
            </a:r>
          </a:p>
          <a:p>
            <a:pPr algn="just"/>
            <a:r>
              <a:rPr lang="cs-CZ" sz="2000" dirty="0"/>
              <a:t>U projektů nepřesahujících 500 000 EUR</a:t>
            </a:r>
          </a:p>
          <a:p>
            <a:pPr lvl="1" algn="just"/>
            <a:r>
              <a:rPr lang="cs-CZ" sz="1800" dirty="0"/>
              <a:t>V místě realizace umístit plakát min. A3</a:t>
            </a:r>
          </a:p>
          <a:p>
            <a:pPr marL="457200" lvl="1" indent="0" algn="just">
              <a:buNone/>
            </a:pPr>
            <a:r>
              <a:rPr lang="cs-CZ" sz="1800" i="1" dirty="0"/>
              <a:t>Publicita viz kap. 13 Obecných pravidel</a:t>
            </a:r>
          </a:p>
          <a:p>
            <a:pPr lvl="1" algn="just"/>
            <a:endParaRPr lang="cs-CZ" sz="1800" dirty="0"/>
          </a:p>
          <a:p>
            <a:pPr lvl="1" algn="just"/>
            <a:endParaRPr lang="cs-CZ" sz="1800" dirty="0"/>
          </a:p>
          <a:p>
            <a:pPr marL="457200" lvl="1" indent="0" algn="just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05411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Program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Představení výzvy</a:t>
            </a:r>
          </a:p>
          <a:p>
            <a:r>
              <a:rPr lang="cs-CZ" sz="2000" dirty="0"/>
              <a:t>Proces hodnocení a výběru projektů</a:t>
            </a:r>
          </a:p>
          <a:p>
            <a:r>
              <a:rPr lang="cs-CZ" sz="2000" dirty="0"/>
              <a:t>Publicita</a:t>
            </a:r>
          </a:p>
          <a:p>
            <a:r>
              <a:rPr lang="cs-CZ" sz="2000" dirty="0"/>
              <a:t>IS KP14+</a:t>
            </a:r>
          </a:p>
          <a:p>
            <a:r>
              <a:rPr lang="cs-CZ" sz="2000" dirty="0"/>
              <a:t>Žádost o platbu a zpráva o realizaci</a:t>
            </a:r>
          </a:p>
          <a:p>
            <a:r>
              <a:rPr lang="cs-CZ" sz="2000" dirty="0"/>
              <a:t>Důležité odkazy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93120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IS KP14+</a:t>
            </a:r>
          </a:p>
          <a:p>
            <a:pPr marL="0" indent="0" algn="ctr">
              <a:buNone/>
            </a:pPr>
            <a:endParaRPr lang="cs-CZ" sz="4000" b="1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86" y="272128"/>
            <a:ext cx="5190744" cy="1075944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79" y="266151"/>
            <a:ext cx="1525656" cy="124026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0BA3816-32D2-4D27-B867-A1EA096C2C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172" y="5660112"/>
            <a:ext cx="7049792" cy="106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584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IS KP14+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11214"/>
            <a:ext cx="9053261" cy="5080959"/>
          </a:xfrm>
        </p:spPr>
        <p:txBody>
          <a:bodyPr>
            <a:noAutofit/>
          </a:bodyPr>
          <a:lstStyle/>
          <a:p>
            <a:endParaRPr lang="cs-CZ" sz="2000" dirty="0"/>
          </a:p>
          <a:p>
            <a:pPr algn="just"/>
            <a:r>
              <a:rPr lang="cs-CZ" sz="2000" dirty="0"/>
              <a:t>Součást monitorovacího systému pro využívání Evropských strukturálních a investičních fondů v ČR v programovém období 2014 – 2020</a:t>
            </a:r>
          </a:p>
          <a:p>
            <a:pPr algn="just"/>
            <a:r>
              <a:rPr lang="cs-CZ" sz="2000" dirty="0"/>
              <a:t>On-line aplikace </a:t>
            </a:r>
          </a:p>
          <a:p>
            <a:pPr lvl="1" algn="just"/>
            <a:r>
              <a:rPr lang="cs-CZ" dirty="0"/>
              <a:t>Nevyžaduje instalaci do PC</a:t>
            </a:r>
          </a:p>
          <a:p>
            <a:pPr lvl="1" algn="just"/>
            <a:r>
              <a:rPr lang="cs-CZ" dirty="0"/>
              <a:t>Vyžaduje registraci s platnou emailovou adresou a telefonním číslem</a:t>
            </a:r>
          </a:p>
          <a:p>
            <a:pPr marL="457200" lvl="1" indent="0" algn="just">
              <a:buNone/>
            </a:pPr>
            <a:endParaRPr lang="cs-CZ" dirty="0"/>
          </a:p>
          <a:p>
            <a:pPr marL="457200" lvl="1" indent="0" algn="just">
              <a:buNone/>
            </a:pPr>
            <a:endParaRPr lang="cs-CZ" dirty="0"/>
          </a:p>
          <a:p>
            <a:r>
              <a:rPr lang="cs-CZ" sz="2000" dirty="0"/>
              <a:t>Odkaz na edukační videa - </a:t>
            </a:r>
            <a:r>
              <a:rPr lang="cs-CZ" sz="2000" dirty="0">
                <a:hlinkClick r:id="rId3"/>
              </a:rPr>
              <a:t>https://www.dotaceeu.cz/cs/jak-ziskat-dotaci/elektronicka-zadost/edukacni-videa</a:t>
            </a:r>
            <a:r>
              <a:rPr lang="cs-CZ" sz="2000" dirty="0"/>
              <a:t> </a:t>
            </a:r>
          </a:p>
          <a:p>
            <a:pPr marL="0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endParaRPr lang="cs-CZ" sz="2000" b="1" dirty="0"/>
          </a:p>
          <a:p>
            <a:pPr marL="0" indent="0" algn="just">
              <a:buNone/>
            </a:pPr>
            <a:r>
              <a:rPr lang="cs-CZ" sz="2000" b="1" dirty="0"/>
              <a:t>!! K práci v IS KP14+ budou nápomocni pracovníci kanceláře MAS !!</a:t>
            </a:r>
            <a:endParaRPr lang="cs-CZ" sz="2000" dirty="0"/>
          </a:p>
          <a:p>
            <a:pPr lvl="1" algn="just"/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037" y="249015"/>
            <a:ext cx="5604242" cy="142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747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09600"/>
            <a:ext cx="9532417" cy="5040702"/>
          </a:xfrm>
        </p:spPr>
      </p:pic>
    </p:spTree>
    <p:extLst>
      <p:ext uri="{BB962C8B-B14F-4D97-AF65-F5344CB8AC3E}">
        <p14:creationId xmlns:p14="http://schemas.microsoft.com/office/powerpoint/2010/main" val="4129033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10" y="609600"/>
            <a:ext cx="9719135" cy="5109713"/>
          </a:xfrm>
        </p:spPr>
      </p:pic>
    </p:spTree>
    <p:extLst>
      <p:ext uri="{BB962C8B-B14F-4D97-AF65-F5344CB8AC3E}">
        <p14:creationId xmlns:p14="http://schemas.microsoft.com/office/powerpoint/2010/main" val="3696621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IS KP14+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Postup při podávání žádosti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3169"/>
            <a:ext cx="9450077" cy="4395488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Registrace do systému IS KP14+</a:t>
            </a:r>
          </a:p>
          <a:p>
            <a:pPr marL="457200" lvl="1" indent="0" algn="just">
              <a:buNone/>
            </a:pPr>
            <a:r>
              <a:rPr lang="cs-CZ" sz="1800" dirty="0">
                <a:hlinkClick r:id="rId3"/>
              </a:rPr>
              <a:t>https://mseu.mssf.cz/</a:t>
            </a:r>
            <a:endParaRPr lang="cs-CZ" sz="2000" dirty="0"/>
          </a:p>
          <a:p>
            <a:pPr algn="just"/>
            <a:r>
              <a:rPr lang="cs-CZ" sz="2000" dirty="0"/>
              <a:t>Vyplnění elektronické verze žádosti</a:t>
            </a:r>
          </a:p>
          <a:p>
            <a:pPr algn="just"/>
            <a:r>
              <a:rPr lang="cs-CZ" sz="2000" dirty="0"/>
              <a:t>Finalizace elektronické verze žádosti</a:t>
            </a:r>
          </a:p>
          <a:p>
            <a:pPr algn="just"/>
            <a:r>
              <a:rPr lang="cs-CZ" sz="2000" dirty="0"/>
              <a:t>Podepsání a odeslání elektronické verze žádosti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/>
              <a:t>!! Veškeré žádosti se zasílají jen v elektronické podobě prostřednictvím IS KP14+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dirty="0"/>
              <a:t>!! Zřízení elektronického podpisu před podáním/odesláním žádosti</a:t>
            </a:r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5840890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IS KP14+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- Elektronický podpis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93169"/>
            <a:ext cx="9450077" cy="4395488"/>
          </a:xfrm>
        </p:spPr>
        <p:txBody>
          <a:bodyPr>
            <a:noAutofit/>
          </a:bodyPr>
          <a:lstStyle/>
          <a:p>
            <a:r>
              <a:rPr lang="cs-CZ" sz="2000" dirty="0"/>
              <a:t>Elektronický podpis = kvalifikovaný certifikát</a:t>
            </a:r>
          </a:p>
          <a:p>
            <a:endParaRPr lang="cs-CZ" sz="2000" dirty="0"/>
          </a:p>
          <a:p>
            <a:r>
              <a:rPr lang="cs-CZ" sz="2000" dirty="0"/>
              <a:t>Platnost 1 rok</a:t>
            </a:r>
          </a:p>
          <a:p>
            <a:endParaRPr lang="cs-CZ" sz="2000" dirty="0"/>
          </a:p>
          <a:p>
            <a:r>
              <a:rPr lang="cs-CZ" sz="2000" dirty="0"/>
              <a:t>Poskytovatelé:</a:t>
            </a:r>
          </a:p>
          <a:p>
            <a:pPr lvl="1"/>
            <a:r>
              <a:rPr lang="cs-CZ" sz="1800" dirty="0" err="1"/>
              <a:t>PostSignum</a:t>
            </a:r>
            <a:r>
              <a:rPr lang="cs-CZ" sz="1800" dirty="0"/>
              <a:t> České pošty (Czech Point)</a:t>
            </a:r>
          </a:p>
          <a:p>
            <a:pPr lvl="1"/>
            <a:r>
              <a:rPr lang="cs-CZ" sz="1800" dirty="0"/>
              <a:t>První certifikační autorita</a:t>
            </a:r>
          </a:p>
          <a:p>
            <a:pPr lvl="1"/>
            <a:r>
              <a:rPr lang="cs-CZ" sz="1800" dirty="0" err="1"/>
              <a:t>Eidentity</a:t>
            </a: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1138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Žádost o platbu a</a:t>
            </a:r>
          </a:p>
          <a:p>
            <a:pPr marL="0" indent="0" algn="ctr">
              <a:buNone/>
            </a:pPr>
            <a:r>
              <a:rPr lang="cs-CZ" sz="4000" b="1" dirty="0"/>
              <a:t> zpráva o realizaci</a:t>
            </a:r>
          </a:p>
          <a:p>
            <a:pPr marL="0" indent="0" algn="ctr">
              <a:buNone/>
            </a:pPr>
            <a:endParaRPr lang="cs-CZ" sz="4000" b="1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86" y="272128"/>
            <a:ext cx="5190744" cy="1075944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79" y="266151"/>
            <a:ext cx="1525656" cy="124026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877EAF8-6746-4945-86F0-4A61A316E0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172" y="5660112"/>
            <a:ext cx="7049792" cy="106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1726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Žádost o platbu a zpráva o realizaci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65052"/>
            <a:ext cx="9450077" cy="4395488"/>
          </a:xfrm>
        </p:spPr>
        <p:txBody>
          <a:bodyPr>
            <a:noAutofit/>
          </a:bodyPr>
          <a:lstStyle/>
          <a:p>
            <a:r>
              <a:rPr lang="cs-CZ" dirty="0"/>
              <a:t>Příjemce podá prostřednictvím MS2014+ nejpozději </a:t>
            </a:r>
            <a:r>
              <a:rPr lang="cs-CZ" b="1" dirty="0"/>
              <a:t>do 20 pracovních dnů </a:t>
            </a:r>
            <a:r>
              <a:rPr lang="cs-CZ" dirty="0"/>
              <a:t>od plánovaného ukončení etapy </a:t>
            </a:r>
            <a:r>
              <a:rPr lang="cs-CZ" dirty="0" err="1"/>
              <a:t>ZŽoP</a:t>
            </a:r>
            <a:r>
              <a:rPr lang="cs-CZ" dirty="0"/>
              <a:t> a všechny její požadované přílohy.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Příjemce elektronicky předloží:</a:t>
            </a:r>
          </a:p>
          <a:p>
            <a:r>
              <a:rPr lang="cs-CZ" dirty="0"/>
              <a:t>průběžnou </a:t>
            </a:r>
            <a:r>
              <a:rPr lang="cs-CZ" dirty="0" err="1"/>
              <a:t>ZoR</a:t>
            </a:r>
            <a:r>
              <a:rPr lang="cs-CZ" dirty="0"/>
              <a:t> projektu (předkládá se po ukončení etapy) anebo</a:t>
            </a:r>
          </a:p>
          <a:p>
            <a:r>
              <a:rPr lang="cs-CZ" dirty="0"/>
              <a:t>závěrečnou </a:t>
            </a:r>
            <a:r>
              <a:rPr lang="cs-CZ" dirty="0" err="1"/>
              <a:t>ZoR</a:t>
            </a:r>
            <a:r>
              <a:rPr lang="cs-CZ" dirty="0"/>
              <a:t> projektu (předkládá se po ukončení poslední etapy)</a:t>
            </a:r>
          </a:p>
          <a:p>
            <a:r>
              <a:rPr lang="cs-CZ" dirty="0"/>
              <a:t>všechny požadované přílohy průběžné/závěrečné </a:t>
            </a:r>
            <a:r>
              <a:rPr lang="cs-CZ" dirty="0" err="1"/>
              <a:t>ZoR</a:t>
            </a:r>
            <a:r>
              <a:rPr lang="cs-CZ" dirty="0"/>
              <a:t> </a:t>
            </a:r>
          </a:p>
          <a:p>
            <a:r>
              <a:rPr lang="cs-CZ" dirty="0" err="1"/>
              <a:t>ZŽoP</a:t>
            </a:r>
            <a:r>
              <a:rPr lang="cs-CZ" dirty="0"/>
              <a:t> vyplněnou, </a:t>
            </a:r>
            <a:r>
              <a:rPr lang="cs-CZ" dirty="0" err="1"/>
              <a:t>finalizovanou</a:t>
            </a:r>
            <a:r>
              <a:rPr lang="cs-CZ" dirty="0"/>
              <a:t> a podanou v MS2014+.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5706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Důležité odkazy</a:t>
            </a:r>
          </a:p>
          <a:p>
            <a:pPr marL="0" indent="0" algn="ctr">
              <a:buNone/>
            </a:pPr>
            <a:endParaRPr lang="cs-CZ" sz="4000" b="1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86" y="272128"/>
            <a:ext cx="5190744" cy="1075944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79" y="266151"/>
            <a:ext cx="1525656" cy="124026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877EAF8-6746-4945-86F0-4A61A316E0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172" y="5660112"/>
            <a:ext cx="7049792" cy="106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86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90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Důležité odkazy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5" y="1742535"/>
            <a:ext cx="8596668" cy="4994441"/>
          </a:xfrm>
        </p:spPr>
        <p:txBody>
          <a:bodyPr>
            <a:noAutofit/>
          </a:bodyPr>
          <a:lstStyle/>
          <a:p>
            <a:r>
              <a:rPr lang="cs-CZ" sz="2000" dirty="0"/>
              <a:t>Obecná a Specifická pravidla pro žadatele a příjemce</a:t>
            </a:r>
          </a:p>
          <a:p>
            <a:pPr lvl="1"/>
            <a:r>
              <a:rPr lang="cs-CZ" sz="1800" u="sng" dirty="0">
                <a:solidFill>
                  <a:schemeClr val="accent2">
                    <a:lumMod val="75000"/>
                  </a:schemeClr>
                </a:solidFill>
              </a:rPr>
              <a:t>http://www.irop.mmr.cz/cs/Vyzvy/Seznam/Vyzva-c-68-Zvysovani-kvality-a-dostupnosti-Infrast</a:t>
            </a:r>
          </a:p>
          <a:p>
            <a:r>
              <a:rPr lang="cs-CZ" sz="2000" dirty="0"/>
              <a:t>Výzva MAS č. 6 včetně příloh</a:t>
            </a:r>
          </a:p>
          <a:p>
            <a:pPr lvl="1"/>
            <a:r>
              <a:rPr lang="cs-CZ" sz="1800" dirty="0">
                <a:solidFill>
                  <a:schemeClr val="accent2">
                    <a:lumMod val="75000"/>
                  </a:schemeClr>
                </a:solidFill>
                <a:hlinkClick r:id="rId3"/>
              </a:rPr>
              <a:t>http://www.branapisecka.cz/vyzvy-mas</a:t>
            </a:r>
            <a:endParaRPr lang="cs-CZ" sz="18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193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endParaRPr lang="cs-CZ" sz="4000" b="1" dirty="0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79" y="266151"/>
            <a:ext cx="1525656" cy="12402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0" y="0"/>
            <a:ext cx="5853248" cy="1551214"/>
          </a:xfrm>
          <a:prstGeom prst="rect">
            <a:avLst/>
          </a:prstGeom>
        </p:spPr>
      </p:pic>
      <p:sp>
        <p:nvSpPr>
          <p:cNvPr id="6" name="Zástupný symbol pro obsah 7"/>
          <p:cNvSpPr txBox="1">
            <a:spLocks/>
          </p:cNvSpPr>
          <p:nvPr/>
        </p:nvSpPr>
        <p:spPr>
          <a:xfrm>
            <a:off x="829734" y="23129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cs-CZ" sz="4000" b="1"/>
          </a:p>
          <a:p>
            <a:pPr marL="0" indent="0" algn="ctr">
              <a:buFont typeface="Wingdings 3" charset="2"/>
              <a:buNone/>
            </a:pPr>
            <a:r>
              <a:rPr lang="cs-CZ" sz="4000" b="1"/>
              <a:t>Představení výzvy</a:t>
            </a:r>
          </a:p>
          <a:p>
            <a:pPr marL="0" indent="0" algn="ctr">
              <a:buFont typeface="Wingdings 3" charset="2"/>
              <a:buNone/>
            </a:pPr>
            <a:endParaRPr lang="cs-CZ" sz="4000" b="1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E266FCD-BE49-4475-B596-B7BCF210AC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172" y="5660112"/>
            <a:ext cx="7049792" cy="106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146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8"/>
            <a:ext cx="8596668" cy="3358553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  <a:t>Děkujeme za pozornost </a:t>
            </a:r>
            <a:b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4400" b="1" dirty="0">
                <a:solidFill>
                  <a:schemeClr val="accent1">
                    <a:lumMod val="75000"/>
                  </a:schemeClr>
                </a:solidFill>
              </a:rPr>
              <a:t>a těšíme se na spolupráci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809" y="4045790"/>
            <a:ext cx="2599797" cy="2113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019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výzvy: Vzdělávání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– Základní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r>
              <a:rPr lang="cs-CZ" sz="2000" b="1" dirty="0"/>
              <a:t>Operační program</a:t>
            </a:r>
            <a:r>
              <a:rPr lang="cs-CZ" sz="2000" dirty="0"/>
              <a:t>	Integrovaný regionální operační program</a:t>
            </a:r>
          </a:p>
          <a:p>
            <a:pPr algn="just"/>
            <a:r>
              <a:rPr lang="cs-CZ" sz="2000" b="1" dirty="0"/>
              <a:t>Specifický cíl IROP	</a:t>
            </a:r>
            <a:r>
              <a:rPr lang="cs-CZ" sz="2000" dirty="0"/>
              <a:t>4.1 Posílení komunitně vedeného místního rozvoje za účelem zvýšení kvality života ve venkovských oblastech a aktivizace místního potenciálu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/>
              <a:t>Číslo výzvy ŘO</a:t>
            </a:r>
            <a:r>
              <a:rPr lang="cs-CZ" sz="2000" dirty="0"/>
              <a:t>		68</a:t>
            </a:r>
          </a:p>
          <a:p>
            <a:pPr algn="just"/>
            <a:r>
              <a:rPr lang="cs-CZ" sz="2000" b="1" dirty="0"/>
              <a:t>Číslo výzvy MAS</a:t>
            </a:r>
            <a:r>
              <a:rPr lang="cs-CZ" sz="2000" dirty="0"/>
              <a:t>		6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/>
              <a:t>Opatření integrované strategie</a:t>
            </a:r>
            <a:r>
              <a:rPr lang="cs-CZ" sz="2000" dirty="0"/>
              <a:t>	Infrastruktura pro předškolní a základní vzdělávání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64427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výzvy: Vzdělávání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– Termíny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930401"/>
            <a:ext cx="10025643" cy="4582542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Datum a čas vyhlášení výzvy				</a:t>
            </a:r>
            <a:r>
              <a:rPr lang="cs-CZ" sz="2000" b="1" dirty="0"/>
              <a:t>1. 4. 2020, 8:30 hod.</a:t>
            </a:r>
          </a:p>
          <a:p>
            <a:pPr algn="just"/>
            <a:r>
              <a:rPr lang="cs-CZ" sz="2000" dirty="0"/>
              <a:t>Datum a čas zahájení příjmu žádostí		</a:t>
            </a:r>
            <a:r>
              <a:rPr lang="cs-CZ" sz="2000" b="1" dirty="0"/>
              <a:t>1. 4. 2020, 8:30 hod.</a:t>
            </a:r>
          </a:p>
          <a:p>
            <a:pPr algn="just"/>
            <a:r>
              <a:rPr lang="cs-CZ" sz="2000" dirty="0"/>
              <a:t>Datum a čas ukončení příjmu žádostí		</a:t>
            </a:r>
            <a:r>
              <a:rPr lang="cs-CZ" sz="2000" b="1" dirty="0"/>
              <a:t>29. 5. 2020, 12:00 hod.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Datum zahájení realizace				</a:t>
            </a:r>
            <a:r>
              <a:rPr lang="cs-CZ" sz="2000" b="1" dirty="0"/>
              <a:t>Nejdříve 1. 1. 2014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Datum ukončení realizace projektu		</a:t>
            </a:r>
            <a:r>
              <a:rPr lang="cs-CZ" sz="2000" b="1" dirty="0"/>
              <a:t>Do 30. 9. 2021</a:t>
            </a:r>
          </a:p>
          <a:p>
            <a:pPr lvl="1" algn="just"/>
            <a:r>
              <a:rPr lang="cs-CZ" sz="1800" dirty="0"/>
              <a:t>Realizace projektu nesmí být ukončena před podáním žádosti o podporu v MS 2014+. </a:t>
            </a:r>
          </a:p>
        </p:txBody>
      </p:sp>
    </p:spTree>
    <p:extLst>
      <p:ext uri="{BB962C8B-B14F-4D97-AF65-F5344CB8AC3E}">
        <p14:creationId xmlns:p14="http://schemas.microsoft.com/office/powerpoint/2010/main" val="221467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výzvy: Vzdělávání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–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82542"/>
          </a:xfrm>
        </p:spPr>
        <p:txBody>
          <a:bodyPr>
            <a:noAutofit/>
          </a:bodyPr>
          <a:lstStyle/>
          <a:p>
            <a:pPr algn="just"/>
            <a:endParaRPr lang="cs-CZ" sz="1800" dirty="0"/>
          </a:p>
          <a:p>
            <a:pPr algn="just"/>
            <a:r>
              <a:rPr lang="cs-CZ" dirty="0"/>
              <a:t>Alokace výzvy MAS (CZV)     </a:t>
            </a:r>
            <a:r>
              <a:rPr lang="cs-CZ" sz="1800" dirty="0"/>
              <a:t>		</a:t>
            </a:r>
            <a:r>
              <a:rPr lang="cs-CZ" dirty="0"/>
              <a:t>855 572,46 </a:t>
            </a:r>
            <a:r>
              <a:rPr lang="cs-CZ" sz="1800" b="1" dirty="0"/>
              <a:t>Kč</a:t>
            </a:r>
          </a:p>
          <a:p>
            <a:pPr algn="just"/>
            <a:endParaRPr lang="cs-CZ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Míra podpory 						</a:t>
            </a:r>
            <a:r>
              <a:rPr lang="cs-CZ" sz="1800" b="1" dirty="0"/>
              <a:t>95 % z EFRR</a:t>
            </a:r>
          </a:p>
          <a:p>
            <a:pPr algn="just"/>
            <a:endParaRPr lang="cs-CZ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Minimální výše CZV				</a:t>
            </a:r>
            <a:r>
              <a:rPr lang="cs-CZ" b="1" dirty="0"/>
              <a:t>1</a:t>
            </a:r>
            <a:r>
              <a:rPr lang="cs-CZ" sz="1800" b="1" dirty="0"/>
              <a:t>00 000 Kč</a:t>
            </a:r>
          </a:p>
          <a:p>
            <a:pPr algn="just"/>
            <a:r>
              <a:rPr lang="cs-CZ" dirty="0"/>
              <a:t>Maximální výše CZV</a:t>
            </a:r>
            <a:r>
              <a:rPr lang="cs-CZ" sz="1800" dirty="0"/>
              <a:t>				</a:t>
            </a:r>
            <a:r>
              <a:rPr lang="cs-CZ" dirty="0"/>
              <a:t>855 572,46 </a:t>
            </a:r>
            <a:r>
              <a:rPr lang="cs-CZ" sz="1800" b="1" dirty="0"/>
              <a:t>Kč</a:t>
            </a:r>
          </a:p>
        </p:txBody>
      </p:sp>
    </p:spTree>
    <p:extLst>
      <p:ext uri="{BB962C8B-B14F-4D97-AF65-F5344CB8AC3E}">
        <p14:creationId xmlns:p14="http://schemas.microsoft.com/office/powerpoint/2010/main" val="2030650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výzvy: Vzdělávání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– 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055077"/>
            <a:ext cx="8596668" cy="5802923"/>
          </a:xfrm>
        </p:spPr>
        <p:txBody>
          <a:bodyPr>
            <a:noAutofit/>
          </a:bodyPr>
          <a:lstStyle/>
          <a:p>
            <a:pPr algn="just"/>
            <a:r>
              <a:rPr lang="cs-CZ" b="1" dirty="0"/>
              <a:t>Infrastruktura pro předškolní vzdělávání</a:t>
            </a:r>
            <a:endParaRPr lang="cs-CZ" dirty="0"/>
          </a:p>
          <a:p>
            <a:r>
              <a:rPr lang="cs-CZ" dirty="0"/>
              <a:t>stavby a stavební práce spojené s výstavbou nové infrastruktury včetně vybudování přípojky pro přivedení inženýrských sítí</a:t>
            </a:r>
          </a:p>
          <a:p>
            <a:r>
              <a:rPr lang="cs-CZ" dirty="0"/>
              <a:t>rekonstrukce a stavební úpravy stávající infrastruktury (včetně zabezpečení bezbariérovosti dle vyhlášky č. 398/2009 Sb.)</a:t>
            </a:r>
          </a:p>
          <a:p>
            <a:r>
              <a:rPr lang="cs-CZ" dirty="0"/>
              <a:t>nákup pozemků a staveb (nemovitostí)</a:t>
            </a:r>
          </a:p>
          <a:p>
            <a:r>
              <a:rPr lang="cs-CZ" dirty="0"/>
              <a:t>pořízení vybavení budov a učeben</a:t>
            </a:r>
          </a:p>
          <a:p>
            <a:r>
              <a:rPr lang="cs-CZ" dirty="0"/>
              <a:t>pořízení kompenzačních pomůcek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Podpora může být poskytnuta na zvýšení kapacity:</a:t>
            </a:r>
          </a:p>
          <a:p>
            <a:r>
              <a:rPr lang="cs-CZ" dirty="0"/>
              <a:t>mateřských škol podle zákona č. 561/2004 Sb., školský zákon, ve znění pozdějších předpisů, zapsaných do školského rejstříku, všech zřizovatelů bez rozdílu (včetně mateřských škol určených pro vzdělávání dětí zaměstnanců),</a:t>
            </a:r>
          </a:p>
          <a:p>
            <a:pPr marL="0" indent="0">
              <a:buNone/>
            </a:pPr>
            <a:r>
              <a:rPr lang="cs-CZ" dirty="0"/>
              <a:t>Podpora nemůže být poskytnuta na zařízení, které v rámci své činnosti poskytuje služby pouze pro děti do 3 let – NENÍ oprávněným žadatelem pro výzvu MAS</a:t>
            </a:r>
          </a:p>
        </p:txBody>
      </p:sp>
    </p:spTree>
    <p:extLst>
      <p:ext uri="{BB962C8B-B14F-4D97-AF65-F5344CB8AC3E}">
        <p14:creationId xmlns:p14="http://schemas.microsoft.com/office/powerpoint/2010/main" val="3012359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výzvy: Vzdělávání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– Podporované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055077"/>
            <a:ext cx="8596668" cy="5802923"/>
          </a:xfrm>
        </p:spPr>
        <p:txBody>
          <a:bodyPr>
            <a:noAutofit/>
          </a:bodyPr>
          <a:lstStyle/>
          <a:p>
            <a:pPr algn="just"/>
            <a:r>
              <a:rPr lang="cs-CZ" sz="1600" b="1" dirty="0"/>
              <a:t>Infrastruktura základních škol</a:t>
            </a:r>
            <a:endParaRPr lang="cs-CZ" sz="1600" dirty="0"/>
          </a:p>
          <a:p>
            <a:pPr lvl="1" algn="just"/>
            <a:r>
              <a:rPr lang="cs-CZ" sz="1500" dirty="0"/>
              <a:t>stavby a stavební práce spojené s výstavbou infrastruktury základních škol včetně vybudování přípojky pro přivedení inženýrských sítí</a:t>
            </a:r>
          </a:p>
          <a:p>
            <a:pPr lvl="1" algn="just"/>
            <a:r>
              <a:rPr lang="cs-CZ" sz="1500" dirty="0"/>
              <a:t>rekonstrukce a stavební úpravy stávající infrastruktury (včetně zabezpečení bezbariérovosti dle vyhlášky č. 398/2009 Sb.)</a:t>
            </a:r>
          </a:p>
          <a:p>
            <a:pPr lvl="1" algn="just"/>
            <a:r>
              <a:rPr lang="cs-CZ" sz="1500" dirty="0"/>
              <a:t>nákup pozemků a staveb (nemovitostí)</a:t>
            </a:r>
          </a:p>
          <a:p>
            <a:pPr lvl="1" algn="just"/>
            <a:r>
              <a:rPr lang="cs-CZ" sz="1500" dirty="0"/>
              <a:t>pořízení vybavení budov a učeben</a:t>
            </a:r>
          </a:p>
          <a:p>
            <a:pPr lvl="1" algn="just"/>
            <a:r>
              <a:rPr lang="cs-CZ" sz="1500" dirty="0"/>
              <a:t>pořízení kompenzačních pomůcek- zajištění vnitřní konektivity školy a připojení k internetu</a:t>
            </a:r>
          </a:p>
          <a:p>
            <a:pPr marL="457200" lvl="1" indent="0" algn="just">
              <a:buNone/>
            </a:pPr>
            <a:r>
              <a:rPr lang="cs-CZ" sz="1500" dirty="0"/>
              <a:t>Podpora může být poskytnuta na podporu infrastruktury škol a školských zařízení pro základní vzdělávání podle zákona č. 561/2004 Sb., školský zákon, ve znění pozdějších předpisů, zapsaných v Rejstříku škol a školských zařízení k datu vyhlášení výzvy MAS ve vazbě na:</a:t>
            </a:r>
          </a:p>
          <a:p>
            <a:pPr lvl="1" algn="just">
              <a:buFontTx/>
              <a:buChar char="-"/>
            </a:pPr>
            <a:r>
              <a:rPr lang="cs-CZ" sz="1500" dirty="0"/>
              <a:t>klíčové kompetence (komunikace v cizích jazycích, práce s digitálními technologiemi, přírodní vědy, technické a řemeslné obory);</a:t>
            </a:r>
          </a:p>
          <a:p>
            <a:pPr lvl="1" algn="just">
              <a:buFontTx/>
              <a:buChar char="-"/>
            </a:pPr>
            <a:r>
              <a:rPr lang="cs-CZ" sz="1500" dirty="0"/>
              <a:t>budování bezbariérovosti škol;</a:t>
            </a:r>
          </a:p>
          <a:p>
            <a:pPr lvl="1" algn="just">
              <a:buFontTx/>
              <a:buChar char="-"/>
            </a:pPr>
            <a:r>
              <a:rPr lang="cs-CZ" sz="1500" dirty="0"/>
              <a:t>ve správním obvodu obce s rozšířenou působností, ve kterém se nachází sociálně vyloučená lokalita navíc rozšiřování kapacit kmenových učeben. </a:t>
            </a:r>
          </a:p>
          <a:p>
            <a:pPr marL="457200" lvl="1" indent="0" algn="just">
              <a:buNone/>
            </a:pPr>
            <a:r>
              <a:rPr lang="cs-CZ" sz="1500" b="1" dirty="0"/>
              <a:t>Projektové záměry musí být v souladu s Místním akčním plánem vzdělávání. </a:t>
            </a:r>
          </a:p>
        </p:txBody>
      </p:sp>
    </p:spTree>
    <p:extLst>
      <p:ext uri="{BB962C8B-B14F-4D97-AF65-F5344CB8AC3E}">
        <p14:creationId xmlns:p14="http://schemas.microsoft.com/office/powerpoint/2010/main" val="440574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137728"/>
            <a:ext cx="8596668" cy="561183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dirty="0"/>
              <a:t>Společné pro všechny aktivity</a:t>
            </a:r>
          </a:p>
          <a:p>
            <a:pPr algn="just"/>
            <a:r>
              <a:rPr lang="cs-CZ" dirty="0"/>
              <a:t>kraje, organizace zřizované nebo zakládané kraji</a:t>
            </a:r>
          </a:p>
          <a:p>
            <a:pPr algn="just"/>
            <a:r>
              <a:rPr lang="cs-CZ" dirty="0"/>
              <a:t>obce, organizace zřizované nebo zakládané obcemi</a:t>
            </a:r>
          </a:p>
          <a:p>
            <a:pPr algn="just"/>
            <a:r>
              <a:rPr lang="cs-CZ" dirty="0"/>
              <a:t>nestátní neziskové organizace</a:t>
            </a:r>
          </a:p>
          <a:p>
            <a:pPr algn="just"/>
            <a:r>
              <a:rPr lang="cs-CZ" dirty="0"/>
              <a:t>církve, církevní organizace</a:t>
            </a:r>
          </a:p>
          <a:p>
            <a:pPr algn="just"/>
            <a:r>
              <a:rPr lang="cs-CZ" dirty="0"/>
              <a:t>organizační složky státu</a:t>
            </a:r>
          </a:p>
          <a:p>
            <a:pPr algn="just"/>
            <a:r>
              <a:rPr lang="cs-CZ" dirty="0"/>
              <a:t>příspěvkové organizace organizačních složek státu</a:t>
            </a:r>
          </a:p>
          <a:p>
            <a:pPr marL="0" indent="0" algn="just">
              <a:buNone/>
            </a:pPr>
            <a:r>
              <a:rPr lang="cs-CZ" dirty="0"/>
              <a:t>Aktivita Infrastruktura pro předškolní vzdělávání</a:t>
            </a:r>
          </a:p>
          <a:p>
            <a:pPr algn="just"/>
            <a:r>
              <a:rPr lang="cs-CZ" dirty="0"/>
              <a:t>školy a školská zařízení v oblasti předškolního vzdělávání</a:t>
            </a:r>
          </a:p>
          <a:p>
            <a:pPr algn="just"/>
            <a:r>
              <a:rPr lang="cs-CZ" dirty="0"/>
              <a:t>další subjekty podílející se na realizaci vzdělávacích aktivit v oblasti předškolního vzdělávání a péče o děti</a:t>
            </a:r>
          </a:p>
          <a:p>
            <a:pPr marL="0" indent="0" algn="just">
              <a:buNone/>
            </a:pPr>
            <a:r>
              <a:rPr lang="cs-CZ" dirty="0"/>
              <a:t>Aktivita Infrastruktura základních škol</a:t>
            </a:r>
          </a:p>
          <a:p>
            <a:pPr algn="just"/>
            <a:r>
              <a:rPr lang="cs-CZ" dirty="0"/>
              <a:t>školy a školská zařízení v oblasti základního vzdělávání</a:t>
            </a:r>
          </a:p>
          <a:p>
            <a:pPr algn="just"/>
            <a:r>
              <a:rPr lang="cs-CZ" dirty="0"/>
              <a:t>další subjekty podílející se na realizaci vzdělávacích aktivit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834F315A-30B8-41FD-8E85-5AF80BB4D3F3}"/>
              </a:ext>
            </a:extLst>
          </p:cNvPr>
          <p:cNvSpPr txBox="1">
            <a:spLocks/>
          </p:cNvSpPr>
          <p:nvPr/>
        </p:nvSpPr>
        <p:spPr>
          <a:xfrm>
            <a:off x="677334" y="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Představení výzvy: Vzdělávání</a:t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– Oprávnění žadatelé</a:t>
            </a:r>
          </a:p>
        </p:txBody>
      </p:sp>
    </p:spTree>
    <p:extLst>
      <p:ext uri="{BB962C8B-B14F-4D97-AF65-F5344CB8AC3E}">
        <p14:creationId xmlns:p14="http://schemas.microsoft.com/office/powerpoint/2010/main" val="304122055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2287</TotalTime>
  <Words>1623</Words>
  <Application>Microsoft Office PowerPoint</Application>
  <PresentationFormat>Širokoúhlá obrazovka</PresentationFormat>
  <Paragraphs>247</Paragraphs>
  <Slides>30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Trebuchet MS</vt:lpstr>
      <vt:lpstr>Wingdings 3</vt:lpstr>
      <vt:lpstr>Faseta</vt:lpstr>
      <vt:lpstr>Prezentace aplikace PowerPoint</vt:lpstr>
      <vt:lpstr>Program semináře</vt:lpstr>
      <vt:lpstr>Prezentace aplikace PowerPoint</vt:lpstr>
      <vt:lpstr>Představení výzvy: Vzdělávání – Základní informace</vt:lpstr>
      <vt:lpstr>Představení výzvy: Vzdělávání – Termíny</vt:lpstr>
      <vt:lpstr>Představení výzvy: Vzdělávání – Podpora</vt:lpstr>
      <vt:lpstr>Představení výzvy: Vzdělávání – Podporované aktivity</vt:lpstr>
      <vt:lpstr>Představení výzvy: Vzdělávání – Podporované aktivity</vt:lpstr>
      <vt:lpstr>Prezentace aplikace PowerPoint</vt:lpstr>
      <vt:lpstr>Představení výzvy: Vzdělávání – Cílová skupina</vt:lpstr>
      <vt:lpstr>Představení výzvy: Vzdělávání – Indikátory</vt:lpstr>
      <vt:lpstr>Prezentace aplikace PowerPoint</vt:lpstr>
      <vt:lpstr>Proces hodnocení a výběru projektů</vt:lpstr>
      <vt:lpstr>Proces hodnocení a výběru projektů - Hodnocení přijatelnosti a formálních náležitostí</vt:lpstr>
      <vt:lpstr>Proces hodnocení a výběru projektů - Věcné hodnocení</vt:lpstr>
      <vt:lpstr>Proces hodnocení a výběru projektů - Věcné hodnocení</vt:lpstr>
      <vt:lpstr>Proces hodnocení a výběru projektů - Hodnocení a výběr projektů – shrnutí a lhůty</vt:lpstr>
      <vt:lpstr>Prezentace aplikace PowerPoint</vt:lpstr>
      <vt:lpstr>Publicita</vt:lpstr>
      <vt:lpstr>Prezentace aplikace PowerPoint</vt:lpstr>
      <vt:lpstr>IS KP14+ </vt:lpstr>
      <vt:lpstr>Prezentace aplikace PowerPoint</vt:lpstr>
      <vt:lpstr>Prezentace aplikace PowerPoint</vt:lpstr>
      <vt:lpstr>IS KP14+ - Postup při podávání žádosti</vt:lpstr>
      <vt:lpstr>IS KP14+ - Elektronický podpis</vt:lpstr>
      <vt:lpstr>Prezentace aplikace PowerPoint</vt:lpstr>
      <vt:lpstr>Žádost o platbu a zpráva o realizaci</vt:lpstr>
      <vt:lpstr>Prezentace aplikace PowerPoint</vt:lpstr>
      <vt:lpstr>Důležité odkazy </vt:lpstr>
      <vt:lpstr>  Děkujeme za pozornost   a těšíme se na spolupráci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Marešová</dc:creator>
  <cp:lastModifiedBy>Lucie Marešová</cp:lastModifiedBy>
  <cp:revision>202</cp:revision>
  <cp:lastPrinted>2016-11-10T13:04:50Z</cp:lastPrinted>
  <dcterms:created xsi:type="dcterms:W3CDTF">2016-11-03T07:30:46Z</dcterms:created>
  <dcterms:modified xsi:type="dcterms:W3CDTF">2020-05-13T08:28:49Z</dcterms:modified>
</cp:coreProperties>
</file>