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317" r:id="rId4"/>
    <p:sldId id="260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291" r:id="rId13"/>
    <p:sldId id="293" r:id="rId14"/>
    <p:sldId id="295" r:id="rId15"/>
    <p:sldId id="298" r:id="rId16"/>
    <p:sldId id="299" r:id="rId17"/>
    <p:sldId id="290" r:id="rId18"/>
    <p:sldId id="301" r:id="rId19"/>
    <p:sldId id="300" r:id="rId20"/>
    <p:sldId id="305" r:id="rId21"/>
    <p:sldId id="311" r:id="rId22"/>
    <p:sldId id="312" r:id="rId23"/>
    <p:sldId id="310" r:id="rId24"/>
    <p:sldId id="304" r:id="rId25"/>
    <p:sldId id="308" r:id="rId26"/>
    <p:sldId id="309" r:id="rId27"/>
    <p:sldId id="314" r:id="rId28"/>
  </p:sldIdLst>
  <p:sldSz cx="12192000" cy="6858000"/>
  <p:notesSz cx="6864350" cy="9996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5F513DF9-B719-49F2-A65C-A2D0B2CA1076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1D416EA8-6FC6-4C49-87E4-B67B38FB1C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051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02A17C0D-239F-458F-A5F4-EE65519EA4A5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4B166358-AE8A-4F31-91F4-ABE440A95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6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110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23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61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323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986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3308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6650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927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711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2844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081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093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4747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0739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88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701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1947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71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666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43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86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97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547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40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45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2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84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735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237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6913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9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664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96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2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23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1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66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2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5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4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90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9FAA7-4F08-4676-9038-07368DA194DF}" type="datetimeFigureOut">
              <a:rPr lang="cs-CZ" smtClean="0"/>
              <a:t>11.05.2017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45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trukturalni-fondy.cz/cs/jak-na-projekt/Elektronicka-zadost/Edukacni-videa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napisecka.cz/vyzvy-mas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sp>
        <p:nvSpPr>
          <p:cNvPr id="5" name="Zástupný symbol pro obsah 7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4000" b="1" dirty="0"/>
              <a:t>Výzva MAS č. 1 z IROP:</a:t>
            </a:r>
          </a:p>
          <a:p>
            <a:pPr marL="0" indent="0" algn="ctr">
              <a:buFont typeface="Wingdings 3" charset="2"/>
              <a:buNone/>
            </a:pPr>
            <a:endParaRPr lang="cs-CZ" sz="4000" b="1" dirty="0"/>
          </a:p>
          <a:p>
            <a:pPr marL="0" indent="0" algn="ctr">
              <a:buFont typeface="Wingdings 3" charset="2"/>
              <a:buNone/>
            </a:pPr>
            <a:r>
              <a:rPr lang="cs-CZ" sz="4000" b="1" dirty="0"/>
              <a:t>Podpora </a:t>
            </a:r>
            <a:r>
              <a:rPr lang="cs-CZ" sz="4000" b="1" dirty="0" err="1"/>
              <a:t>cyklodopravy</a:t>
            </a:r>
            <a:endParaRPr lang="cs-CZ" sz="4000" b="1" dirty="0"/>
          </a:p>
          <a:p>
            <a:pPr marL="0" indent="0" algn="ctr">
              <a:buFont typeface="Wingdings 3" charset="2"/>
              <a:buNone/>
            </a:pPr>
            <a:r>
              <a:rPr lang="cs-CZ" sz="1500" b="1" dirty="0"/>
              <a:t>„1. Výzva MAS Brána Písecka – IROP – cyklostezky – Dopravní infrastruktura a dostupnost regionu – podpora </a:t>
            </a:r>
            <a:r>
              <a:rPr lang="cs-CZ" sz="1500" b="1" dirty="0" err="1"/>
              <a:t>cyklodopravy</a:t>
            </a:r>
            <a:r>
              <a:rPr lang="cs-CZ" sz="1500" b="1" dirty="0"/>
              <a:t>"</a:t>
            </a:r>
          </a:p>
          <a:p>
            <a:pPr marL="0" indent="0" algn="ctr">
              <a:buFont typeface="Wingdings 3" charset="2"/>
              <a:buNone/>
            </a:pPr>
            <a:endParaRPr lang="cs-CZ" b="1" dirty="0"/>
          </a:p>
          <a:p>
            <a:pPr marL="0" indent="0" algn="ctr">
              <a:buFont typeface="Wingdings 3" charset="2"/>
              <a:buNone/>
            </a:pPr>
            <a:r>
              <a:rPr lang="cs-CZ" b="1" dirty="0"/>
              <a:t>Seminář pro žadatele/příjemce</a:t>
            </a:r>
          </a:p>
          <a:p>
            <a:pPr marL="0" indent="0" algn="ctr">
              <a:buFont typeface="Wingdings 3" charset="2"/>
              <a:buNone/>
            </a:pPr>
            <a:endParaRPr lang="cs-CZ" b="1" dirty="0"/>
          </a:p>
          <a:p>
            <a:pPr marL="0" indent="0" algn="r">
              <a:buFont typeface="Wingdings 3" charset="2"/>
              <a:buNone/>
            </a:pPr>
            <a:r>
              <a:rPr lang="cs-CZ" b="1" dirty="0"/>
              <a:t>11. 5. 2016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0" y="0"/>
            <a:ext cx="5853248" cy="155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92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Podpora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cyklodopravy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Tzv. projektové indikátory – musí vyplnit žadatel</a:t>
            </a:r>
          </a:p>
          <a:p>
            <a:pPr algn="just"/>
            <a:endParaRPr lang="cs-CZ" dirty="0"/>
          </a:p>
          <a:p>
            <a:pPr lvl="1" algn="just"/>
            <a:r>
              <a:rPr lang="cs-CZ" dirty="0"/>
              <a:t>7 61 00 	Délka nově vybudovaných cyklostezek a cyklotras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7 64 01	Počet parkovacích míst pro jízdní kola</a:t>
            </a:r>
          </a:p>
        </p:txBody>
      </p:sp>
    </p:spTree>
    <p:extLst>
      <p:ext uri="{BB962C8B-B14F-4D97-AF65-F5344CB8AC3E}">
        <p14:creationId xmlns:p14="http://schemas.microsoft.com/office/powerpoint/2010/main" val="150321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0" y="0"/>
            <a:ext cx="5853248" cy="1551214"/>
          </a:xfrm>
          <a:prstGeom prst="rect">
            <a:avLst/>
          </a:prstGeom>
        </p:spPr>
      </p:pic>
      <p:sp>
        <p:nvSpPr>
          <p:cNvPr id="6" name="Zástupný symbol pro obsah 7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Proces hodnocení a výběru projektů </a:t>
            </a:r>
          </a:p>
          <a:p>
            <a:pPr marL="0" indent="0" algn="ctr">
              <a:buFont typeface="Wingdings 3" charset="2"/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085930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7464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Problematika hodnocení přijatelnosti a formálních náležitostí, věcného hodnocení a výběru projektů</a:t>
            </a:r>
          </a:p>
          <a:p>
            <a:pPr lvl="1" algn="just"/>
            <a:r>
              <a:rPr lang="cs-CZ" sz="1800" dirty="0"/>
              <a:t>Viz Interní postupy MAS Brána Písecka pro IROP</a:t>
            </a:r>
          </a:p>
          <a:p>
            <a:pPr lvl="1" algn="just"/>
            <a:r>
              <a:rPr lang="cs-CZ" sz="1800" dirty="0"/>
              <a:t>Viz Specifická pravidla pro žadatele a příjemce (</a:t>
            </a:r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http://www.strukturalni-fondy.cz/</a:t>
            </a:r>
            <a:r>
              <a:rPr lang="cs-CZ" sz="1800" u="sng" dirty="0" err="1">
                <a:solidFill>
                  <a:schemeClr val="accent2">
                    <a:lumMod val="75000"/>
                  </a:schemeClr>
                </a:solidFill>
              </a:rPr>
              <a:t>cs</a:t>
            </a:r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cs-CZ" sz="1800" u="sng" dirty="0" err="1">
                <a:solidFill>
                  <a:schemeClr val="accent2">
                    <a:lumMod val="75000"/>
                  </a:schemeClr>
                </a:solidFill>
              </a:rPr>
              <a:t>Microsites</a:t>
            </a:r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/IROP/</a:t>
            </a:r>
            <a:r>
              <a:rPr lang="cs-CZ" sz="1800" u="sng" dirty="0" err="1">
                <a:solidFill>
                  <a:schemeClr val="accent2">
                    <a:lumMod val="75000"/>
                  </a:schemeClr>
                </a:solidFill>
              </a:rPr>
              <a:t>Vyzvy</a:t>
            </a:r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/Vyzva-c-53-Udrzitelna-doprava-integrovane-projekty-CLLD</a:t>
            </a:r>
            <a:r>
              <a:rPr lang="cs-CZ" sz="1800" dirty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Proces hodnocení a výběru projektů zajišťuje MAS BP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Žádosti předložené jiným způsobem a v jiném termínu než umožňuje výzva, nejsou akceptovány</a:t>
            </a:r>
          </a:p>
          <a:p>
            <a:endParaRPr lang="cs-CZ" sz="2000" dirty="0"/>
          </a:p>
          <a:p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033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Hodnocení přijatelnosti a formálních náležitostí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596668" cy="4668996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První fáze hodnocení projektů</a:t>
            </a:r>
          </a:p>
          <a:p>
            <a:pPr algn="just"/>
            <a:r>
              <a:rPr lang="cs-CZ" sz="2000" dirty="0"/>
              <a:t>Posouzení základních věcných a administrativních požadavků </a:t>
            </a:r>
          </a:p>
          <a:p>
            <a:pPr algn="just"/>
            <a:r>
              <a:rPr lang="cs-CZ" sz="2000" dirty="0"/>
              <a:t>Provádějí pracovníci MAS BP</a:t>
            </a:r>
          </a:p>
          <a:p>
            <a:pPr algn="just"/>
            <a:r>
              <a:rPr lang="cs-CZ" sz="2000" dirty="0"/>
              <a:t>Lhůta max. </a:t>
            </a:r>
            <a:r>
              <a:rPr lang="cs-CZ" sz="2000" b="1" dirty="0"/>
              <a:t>30 pracovních dní </a:t>
            </a:r>
            <a:r>
              <a:rPr lang="cs-CZ" sz="2000" dirty="0"/>
              <a:t>od ukončení příjmu žádostí o podporu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Kritéria pro FN a P mají formu vylučovacích kritérií (splněno/nesplněno/nehodnoceno/nerelevantní)</a:t>
            </a:r>
          </a:p>
          <a:p>
            <a:pPr algn="just"/>
            <a:r>
              <a:rPr lang="cs-CZ" sz="2000" dirty="0"/>
              <a:t>Po provedení hodnocení je žadatelům zaslána informace o výsledku prostřednictvím MS2014+</a:t>
            </a:r>
          </a:p>
          <a:p>
            <a:pPr algn="just"/>
            <a:r>
              <a:rPr lang="cs-CZ" sz="2000" dirty="0"/>
              <a:t>Lhůta na odvolání je 15 kalendářních dní</a:t>
            </a:r>
          </a:p>
          <a:p>
            <a:pPr algn="just"/>
            <a:r>
              <a:rPr lang="cs-CZ" sz="2000" i="1" dirty="0"/>
              <a:t>Kritéria pro výběr projektů viz Příloha č. 1 Výzvy MAS</a:t>
            </a:r>
          </a:p>
        </p:txBody>
      </p:sp>
    </p:spTree>
    <p:extLst>
      <p:ext uri="{BB962C8B-B14F-4D97-AF65-F5344CB8AC3E}">
        <p14:creationId xmlns:p14="http://schemas.microsoft.com/office/powerpoint/2010/main" val="3092244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Věcné hodnocení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596668" cy="4695890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Druhá fáze hodnocení projektů</a:t>
            </a:r>
          </a:p>
          <a:p>
            <a:pPr algn="just"/>
            <a:r>
              <a:rPr lang="cs-CZ" sz="2000" dirty="0"/>
              <a:t>Hodnocení kvality</a:t>
            </a:r>
          </a:p>
          <a:p>
            <a:pPr algn="just"/>
            <a:r>
              <a:rPr lang="cs-CZ" sz="2000" dirty="0"/>
              <a:t>Provádí Výběrová komise MAS BP</a:t>
            </a:r>
          </a:p>
          <a:p>
            <a:pPr algn="just"/>
            <a:r>
              <a:rPr lang="cs-CZ" sz="2000" dirty="0"/>
              <a:t>Pouze žádosti o podporu, které uspěly v 1. fázi hodnocení</a:t>
            </a:r>
          </a:p>
          <a:p>
            <a:pPr algn="just"/>
            <a:r>
              <a:rPr lang="cs-CZ" sz="2000" dirty="0"/>
              <a:t>Lhůta max. </a:t>
            </a:r>
            <a:r>
              <a:rPr lang="cs-CZ" sz="2000" b="1" dirty="0"/>
              <a:t>50 pracovních dní </a:t>
            </a:r>
            <a:r>
              <a:rPr lang="cs-CZ" sz="2000" dirty="0"/>
              <a:t>od ukončení hodnocení FN a P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Výběrová komise může vymezit podmínky pro úpravu projektů ze strany žadatele, nutné k získání podpory</a:t>
            </a:r>
          </a:p>
          <a:p>
            <a:pPr algn="just"/>
            <a:r>
              <a:rPr lang="cs-CZ" sz="2000" dirty="0"/>
              <a:t>Po provedení hodnocení zasílá MAS informaci žadatelům o výsledku (lhůta na odvolání je 15 kalendářních dní)</a:t>
            </a:r>
          </a:p>
          <a:p>
            <a:pPr algn="just"/>
            <a:r>
              <a:rPr lang="cs-CZ" sz="2000" i="1" dirty="0"/>
              <a:t>Kritéria věcného hodnocení viz Příloha č. 1 Výzvy MAS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8507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Věcné hodnocení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596668" cy="4257464"/>
          </a:xfrm>
        </p:spPr>
        <p:txBody>
          <a:bodyPr>
            <a:noAutofit/>
          </a:bodyPr>
          <a:lstStyle/>
          <a:p>
            <a:pPr algn="just"/>
            <a:endParaRPr lang="cs-CZ" dirty="0"/>
          </a:p>
          <a:p>
            <a:pPr algn="just"/>
            <a:r>
              <a:rPr lang="cs-CZ" dirty="0"/>
              <a:t>Ke každému kritériu jsou přiděleny body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Max. počet bodů věcného hodnocení - 100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Žádost musí získat min. 50 bodů, aby splnila podmínky věcného hodnocení</a:t>
            </a:r>
          </a:p>
          <a:p>
            <a:pPr algn="just"/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426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Hodnocení a výběr projektů – shrnutí a lhůty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975624" cy="4395488"/>
          </a:xfrm>
        </p:spPr>
        <p:txBody>
          <a:bodyPr>
            <a:noAutofit/>
          </a:bodyPr>
          <a:lstStyle/>
          <a:p>
            <a:pPr algn="just"/>
            <a:endParaRPr lang="cs-CZ" b="1" dirty="0"/>
          </a:p>
          <a:p>
            <a:pPr algn="just"/>
            <a:r>
              <a:rPr lang="cs-CZ" b="1" dirty="0"/>
              <a:t>Hodnocení FN a P:	</a:t>
            </a:r>
            <a:r>
              <a:rPr lang="cs-CZ" dirty="0"/>
              <a:t>do 30 pracovních dní ze strany MAS </a:t>
            </a:r>
            <a:r>
              <a:rPr lang="cs-CZ" sz="1400" dirty="0"/>
              <a:t>(po ukončení příjmu žádostí)</a:t>
            </a:r>
          </a:p>
          <a:p>
            <a:pPr lvl="1" algn="just"/>
            <a:r>
              <a:rPr lang="cs-CZ" dirty="0"/>
              <a:t>Odvolání:			do 15 kalendářních dní ze strany žadatele </a:t>
            </a:r>
            <a:r>
              <a:rPr lang="cs-CZ" sz="1400" dirty="0"/>
              <a:t>(po obdržení výsledku)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Věcné hodnocení:</a:t>
            </a:r>
            <a:r>
              <a:rPr lang="cs-CZ" dirty="0"/>
              <a:t>		do 50 pracovních dní ze strany MAS </a:t>
            </a:r>
            <a:r>
              <a:rPr lang="cs-CZ" sz="1400" dirty="0"/>
              <a:t>(po ukončení FN a P)</a:t>
            </a:r>
          </a:p>
          <a:p>
            <a:pPr lvl="1" algn="just"/>
            <a:r>
              <a:rPr lang="cs-CZ" dirty="0"/>
              <a:t>Odvolání: 			do 15 kalendářních dní ze strany žadatele </a:t>
            </a:r>
            <a:r>
              <a:rPr lang="cs-CZ" sz="1400" dirty="0"/>
              <a:t>(po obdržení výsledku)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r>
              <a:rPr lang="cs-CZ" b="1" dirty="0"/>
              <a:t>Závěrečné ověření způsobilosti:</a:t>
            </a:r>
            <a:r>
              <a:rPr lang="cs-CZ" dirty="0"/>
              <a:t>	ŘO provádí neprodleně dle administrativních 									kapacit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Vydání právního aktu u doporučených žádostí:</a:t>
            </a:r>
            <a:r>
              <a:rPr lang="cs-CZ" dirty="0"/>
              <a:t>	do 3 měsíců ze strany ŘO IROP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293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Publicita</a:t>
            </a:r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86" y="272128"/>
            <a:ext cx="5190744" cy="107594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30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1316"/>
            <a:ext cx="8975624" cy="4607944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Po vydání právního aktu v průběhu realizace je příjemce povinen informovat veřejnost o získané podpoře</a:t>
            </a:r>
          </a:p>
          <a:p>
            <a:pPr algn="just"/>
            <a:r>
              <a:rPr lang="cs-CZ" sz="2000" dirty="0"/>
              <a:t>Má-li internetové stránky</a:t>
            </a:r>
          </a:p>
          <a:p>
            <a:pPr lvl="1" algn="just"/>
            <a:r>
              <a:rPr lang="cs-CZ" sz="1800" dirty="0"/>
              <a:t>Stručný popis projektu, jeho cíle, výsledky a informaci, že je na projekt poskytována finanční podpora z EU; musí být umístěna loga EU a MMR ČR se všemi náležitostmi (viz kap. 13 Obecných pravidel)</a:t>
            </a:r>
            <a:endParaRPr lang="cs-CZ" sz="2000" dirty="0"/>
          </a:p>
          <a:p>
            <a:pPr algn="just"/>
            <a:r>
              <a:rPr lang="cs-CZ" sz="2000" dirty="0"/>
              <a:t>U projektů financujících dopravní infrastrukturu, stavební práce nebo datovou infrastrukturu, jejichž celková výše podpory přesahuje 500 000 EUR</a:t>
            </a:r>
          </a:p>
          <a:p>
            <a:pPr lvl="1" algn="just"/>
            <a:r>
              <a:rPr lang="cs-CZ" sz="1800" dirty="0"/>
              <a:t>Příjemce musí po dobu realizace projektu vystavit v místě realizace dočasný billboard (viz kap. 13 Obecných pravidel)</a:t>
            </a:r>
          </a:p>
          <a:p>
            <a:pPr algn="just"/>
            <a:r>
              <a:rPr lang="cs-CZ" sz="2000" dirty="0"/>
              <a:t>U projektů nepřesahujících 500 000 EUR</a:t>
            </a:r>
          </a:p>
          <a:p>
            <a:pPr lvl="1" algn="just"/>
            <a:r>
              <a:rPr lang="cs-CZ" sz="1800" dirty="0"/>
              <a:t>V místě realizace umístit plakát min. A3</a:t>
            </a:r>
          </a:p>
          <a:p>
            <a:pPr marL="457200" lvl="1" indent="0" algn="just">
              <a:buNone/>
            </a:pPr>
            <a:r>
              <a:rPr lang="cs-CZ" sz="1800" i="1" dirty="0"/>
              <a:t>Publicita viz kap. 13 Obecných pravidel</a:t>
            </a:r>
          </a:p>
          <a:p>
            <a:pPr lvl="1" algn="just"/>
            <a:endParaRPr lang="cs-CZ" sz="1800" dirty="0"/>
          </a:p>
          <a:p>
            <a:pPr lvl="1" algn="just"/>
            <a:endParaRPr lang="cs-CZ" sz="1800" dirty="0"/>
          </a:p>
          <a:p>
            <a:pPr marL="457200" lvl="1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05411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IS KP14+</a:t>
            </a:r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86" y="272128"/>
            <a:ext cx="5190744" cy="107594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82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Představení výzvy</a:t>
            </a:r>
          </a:p>
          <a:p>
            <a:r>
              <a:rPr lang="cs-CZ" sz="2000" dirty="0"/>
              <a:t>Proces hodnocení a výběru projektů</a:t>
            </a:r>
          </a:p>
          <a:p>
            <a:r>
              <a:rPr lang="cs-CZ" sz="2000" dirty="0"/>
              <a:t>Publicita</a:t>
            </a:r>
          </a:p>
          <a:p>
            <a:r>
              <a:rPr lang="cs-CZ" sz="2000" dirty="0"/>
              <a:t>IS KP14+</a:t>
            </a:r>
          </a:p>
          <a:p>
            <a:r>
              <a:rPr lang="cs-CZ" sz="2000" dirty="0"/>
              <a:t>Důležité odkazy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93120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IS KP14+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1214"/>
            <a:ext cx="9053261" cy="5080959"/>
          </a:xfrm>
        </p:spPr>
        <p:txBody>
          <a:bodyPr>
            <a:noAutofit/>
          </a:bodyPr>
          <a:lstStyle/>
          <a:p>
            <a:endParaRPr lang="cs-CZ" sz="2000" dirty="0"/>
          </a:p>
          <a:p>
            <a:pPr algn="just"/>
            <a:r>
              <a:rPr lang="cs-CZ" sz="2000" dirty="0"/>
              <a:t>Součást monitorovacího systému pro využívání Evropských strukturálních a investičních fondů v ČR v programovém období 2014 – 2020</a:t>
            </a:r>
          </a:p>
          <a:p>
            <a:pPr algn="just"/>
            <a:r>
              <a:rPr lang="cs-CZ" sz="2000" dirty="0"/>
              <a:t>On-line aplikace </a:t>
            </a:r>
          </a:p>
          <a:p>
            <a:pPr lvl="1" algn="just"/>
            <a:r>
              <a:rPr lang="cs-CZ" dirty="0"/>
              <a:t>Nevyžaduje instalaci do PC</a:t>
            </a:r>
          </a:p>
          <a:p>
            <a:pPr lvl="1" algn="just"/>
            <a:r>
              <a:rPr lang="cs-CZ" dirty="0"/>
              <a:t>Vyžaduje registraci s platnou emailovou adresou a telefonním číslem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Edukační videa </a:t>
            </a:r>
          </a:p>
          <a:p>
            <a:pPr lvl="1" algn="just"/>
            <a:r>
              <a:rPr lang="cs-CZ" dirty="0">
                <a:hlinkClick r:id="rId3"/>
              </a:rPr>
              <a:t>http://strukturalni-fondy.cz/cs/jak-na-projekt/Elektronicka-zadost/Edukacni-videa</a:t>
            </a:r>
            <a:endParaRPr lang="cs-CZ" dirty="0"/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000" b="1" dirty="0"/>
              <a:t>!! K práci v IS KP14+ budou nápomocni pracovníci kanceláře MAS !!</a:t>
            </a:r>
            <a:endParaRPr lang="cs-CZ" sz="2000" dirty="0"/>
          </a:p>
          <a:p>
            <a:pPr lvl="1" algn="just"/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37" y="249015"/>
            <a:ext cx="5604242" cy="142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47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9532417" cy="5040702"/>
          </a:xfrm>
        </p:spPr>
      </p:pic>
    </p:spTree>
    <p:extLst>
      <p:ext uri="{BB962C8B-B14F-4D97-AF65-F5344CB8AC3E}">
        <p14:creationId xmlns:p14="http://schemas.microsoft.com/office/powerpoint/2010/main" val="4129033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10" y="609600"/>
            <a:ext cx="9719135" cy="5109713"/>
          </a:xfrm>
        </p:spPr>
      </p:pic>
    </p:spTree>
    <p:extLst>
      <p:ext uri="{BB962C8B-B14F-4D97-AF65-F5344CB8AC3E}">
        <p14:creationId xmlns:p14="http://schemas.microsoft.com/office/powerpoint/2010/main" val="3696621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IS KP14+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Postup při podávání žádosti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9450077" cy="4395488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Registrace do systému IS KP14+</a:t>
            </a:r>
          </a:p>
          <a:p>
            <a:pPr marL="457200" lvl="1" indent="0" algn="just">
              <a:buNone/>
            </a:pPr>
            <a:r>
              <a:rPr lang="cs-CZ" sz="1800" dirty="0">
                <a:hlinkClick r:id="rId3"/>
              </a:rPr>
              <a:t>https://mseu.mssf.cz/</a:t>
            </a:r>
            <a:r>
              <a:rPr lang="cs-CZ" sz="1800" dirty="0"/>
              <a:t> (!! Jen v prohlížeči </a:t>
            </a:r>
            <a:r>
              <a:rPr lang="cs-CZ" sz="1800" b="1" dirty="0"/>
              <a:t>Microsoft </a:t>
            </a:r>
            <a:r>
              <a:rPr lang="cs-CZ" sz="1800" b="1" dirty="0" err="1"/>
              <a:t>explorer</a:t>
            </a:r>
            <a:r>
              <a:rPr lang="cs-CZ" sz="1800" b="1" dirty="0"/>
              <a:t>)</a:t>
            </a:r>
            <a:endParaRPr lang="cs-CZ" sz="1800" dirty="0"/>
          </a:p>
          <a:p>
            <a:pPr algn="just"/>
            <a:r>
              <a:rPr lang="cs-CZ" sz="2000" dirty="0"/>
              <a:t>Vyplnění elektronické verze žádosti</a:t>
            </a:r>
          </a:p>
          <a:p>
            <a:pPr algn="just"/>
            <a:r>
              <a:rPr lang="cs-CZ" sz="2000" dirty="0"/>
              <a:t>Finalizace elektronické verze žádosti</a:t>
            </a:r>
          </a:p>
          <a:p>
            <a:pPr algn="just"/>
            <a:r>
              <a:rPr lang="cs-CZ" sz="2000" dirty="0"/>
              <a:t>Podepsání a odeslání elektronické verze žádosti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!! Veškeré žádosti se zasílají jen v elektronické podobě prostřednictvím IS KP14+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/>
              <a:t>!! Zřízení elektronického podpisu před podáním/odesláním žádosti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84089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IS KP14+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Elektronický podpis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9450077" cy="4395488"/>
          </a:xfrm>
        </p:spPr>
        <p:txBody>
          <a:bodyPr>
            <a:noAutofit/>
          </a:bodyPr>
          <a:lstStyle/>
          <a:p>
            <a:r>
              <a:rPr lang="cs-CZ" sz="2000" dirty="0"/>
              <a:t>Elektronický podpis = kvalifikovaný certifikát</a:t>
            </a:r>
          </a:p>
          <a:p>
            <a:endParaRPr lang="cs-CZ" sz="2000" dirty="0"/>
          </a:p>
          <a:p>
            <a:r>
              <a:rPr lang="cs-CZ" sz="2000" dirty="0"/>
              <a:t>Platnost 1 rok</a:t>
            </a:r>
          </a:p>
          <a:p>
            <a:endParaRPr lang="cs-CZ" sz="2000" dirty="0"/>
          </a:p>
          <a:p>
            <a:r>
              <a:rPr lang="cs-CZ" sz="2000" dirty="0"/>
              <a:t>Poskytovatelé:</a:t>
            </a:r>
          </a:p>
          <a:p>
            <a:pPr lvl="1"/>
            <a:r>
              <a:rPr lang="cs-CZ" sz="1800" dirty="0" err="1"/>
              <a:t>PostSignum</a:t>
            </a:r>
            <a:r>
              <a:rPr lang="cs-CZ" sz="1800" dirty="0"/>
              <a:t> České pošty (Czech Point)</a:t>
            </a:r>
          </a:p>
          <a:p>
            <a:pPr lvl="1"/>
            <a:r>
              <a:rPr lang="cs-CZ" sz="1800" dirty="0"/>
              <a:t>První certifikační autorita</a:t>
            </a:r>
          </a:p>
          <a:p>
            <a:pPr lvl="1"/>
            <a:r>
              <a:rPr lang="cs-CZ" sz="1800" dirty="0" err="1"/>
              <a:t>Eidentity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1138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Důležité odkazy</a:t>
            </a:r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86" y="272128"/>
            <a:ext cx="5190744" cy="107594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726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Důležité odkazy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5" y="1742535"/>
            <a:ext cx="8596668" cy="4994441"/>
          </a:xfrm>
        </p:spPr>
        <p:txBody>
          <a:bodyPr>
            <a:noAutofit/>
          </a:bodyPr>
          <a:lstStyle/>
          <a:p>
            <a:r>
              <a:rPr lang="cs-CZ" sz="2000" dirty="0"/>
              <a:t>Obecná pravidla pro žadatele a příjemce</a:t>
            </a:r>
          </a:p>
          <a:p>
            <a:pPr lvl="1"/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http://www.strukturalni-fondy.cz/</a:t>
            </a:r>
            <a:r>
              <a:rPr lang="cs-CZ" sz="1800" u="sng" dirty="0" err="1">
                <a:solidFill>
                  <a:schemeClr val="accent2">
                    <a:lumMod val="75000"/>
                  </a:schemeClr>
                </a:solidFill>
              </a:rPr>
              <a:t>getmedia</a:t>
            </a:r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/4366520d-7e18-45ee-ae82-bde0f2da1139/Obecna-pravidla-IROP_vydani-1-8_final.pdf?ext=.</a:t>
            </a:r>
            <a:r>
              <a:rPr lang="cs-CZ" sz="1800" u="sng" dirty="0" err="1">
                <a:solidFill>
                  <a:schemeClr val="accent2">
                    <a:lumMod val="75000"/>
                  </a:schemeClr>
                </a:solidFill>
              </a:rPr>
              <a:t>pdf</a:t>
            </a:r>
            <a:r>
              <a:rPr lang="cs-CZ" sz="2000" u="sng" dirty="0" err="1">
                <a:solidFill>
                  <a:schemeClr val="accent2">
                    <a:lumMod val="75000"/>
                  </a:schemeClr>
                </a:solidFill>
              </a:rPr>
              <a:t>Specifická</a:t>
            </a:r>
            <a:r>
              <a:rPr lang="cs-CZ" sz="2000" u="sng" dirty="0">
                <a:solidFill>
                  <a:schemeClr val="accent2">
                    <a:lumMod val="75000"/>
                  </a:schemeClr>
                </a:solidFill>
              </a:rPr>
              <a:t> část pravidel pro žadatele a příjemce v rámci OPZ</a:t>
            </a:r>
          </a:p>
          <a:p>
            <a:r>
              <a:rPr lang="cs-CZ" sz="2000" dirty="0"/>
              <a:t>Specifická pravidla pro žadatele a příjemce</a:t>
            </a:r>
          </a:p>
          <a:p>
            <a:pPr lvl="1"/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http://www.strukturalni-fondy.cz/getmedia/7983cc5d-1452-4885-9851-f38362fb6cf0/Specificka-pravidla_SC1-2_CLLD_final.pdf?ext=.pdf</a:t>
            </a:r>
          </a:p>
          <a:p>
            <a:r>
              <a:rPr lang="cs-CZ" sz="2000" dirty="0"/>
              <a:t>Výzva č. 53 ŘO IROP</a:t>
            </a:r>
          </a:p>
          <a:p>
            <a:pPr lvl="1"/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http://www.strukturalni-fondy.cz/cs/Microsites/IROP/Vyzvy/Vyzva-c-53-Udrzitelna-doprava-integrovane-projekty-CLLD</a:t>
            </a:r>
          </a:p>
          <a:p>
            <a:r>
              <a:rPr lang="cs-CZ" sz="2000" dirty="0"/>
              <a:t>Výzva MAS č. 1 včetně příloh</a:t>
            </a:r>
          </a:p>
          <a:p>
            <a:pPr lvl="1"/>
            <a:r>
              <a:rPr lang="cs-CZ" sz="1800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http://www.branapisecka.cz/vyzvy-mas</a:t>
            </a:r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1939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3358553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Děkujeme za pozornost </a:t>
            </a:r>
            <a:b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a těšíme se na spolupráci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809" y="4045790"/>
            <a:ext cx="2599797" cy="211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019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0" y="0"/>
            <a:ext cx="5853248" cy="1551214"/>
          </a:xfrm>
          <a:prstGeom prst="rect">
            <a:avLst/>
          </a:prstGeom>
        </p:spPr>
      </p:pic>
      <p:sp>
        <p:nvSpPr>
          <p:cNvPr id="6" name="Zástupný symbol pro obsah 7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cs-CZ" sz="4000" b="1"/>
          </a:p>
          <a:p>
            <a:pPr marL="0" indent="0" algn="ctr">
              <a:buFont typeface="Wingdings 3" charset="2"/>
              <a:buNone/>
            </a:pPr>
            <a:r>
              <a:rPr lang="cs-CZ" sz="4000" b="1"/>
              <a:t>Představení výzvy</a:t>
            </a:r>
          </a:p>
          <a:p>
            <a:pPr marL="0" indent="0" algn="ctr">
              <a:buFont typeface="Wingdings 3" charset="2"/>
              <a:buNone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4212146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Podpora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cyklodopravy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Operační program</a:t>
            </a:r>
            <a:r>
              <a:rPr lang="cs-CZ" sz="2000" dirty="0"/>
              <a:t>	Integrovaný regionální operační program</a:t>
            </a:r>
          </a:p>
          <a:p>
            <a:pPr algn="just"/>
            <a:r>
              <a:rPr lang="cs-CZ" sz="2000" b="1" dirty="0"/>
              <a:t>Specifický cíl IROP	</a:t>
            </a:r>
            <a:r>
              <a:rPr lang="cs-CZ" sz="2000" dirty="0"/>
              <a:t>4.1 Posílení komunitně vedeného místního rozvoje za účelem zvýšení kvality života ve venkovských oblastech a aktivizace místního potenciálu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Číslo výzvy ŘO</a:t>
            </a:r>
            <a:r>
              <a:rPr lang="cs-CZ" sz="2000" dirty="0"/>
              <a:t>		53</a:t>
            </a:r>
          </a:p>
          <a:p>
            <a:pPr algn="just"/>
            <a:r>
              <a:rPr lang="cs-CZ" sz="2000" b="1" dirty="0"/>
              <a:t>Číslo výzvy MAS</a:t>
            </a:r>
            <a:r>
              <a:rPr lang="cs-CZ" sz="2000" dirty="0"/>
              <a:t>		1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Opatření integrované strategie</a:t>
            </a:r>
            <a:r>
              <a:rPr lang="cs-CZ" sz="2000" dirty="0"/>
              <a:t>	Dopravní infrastruktura a dostupnost regionu – podpora </a:t>
            </a:r>
            <a:r>
              <a:rPr lang="cs-CZ" sz="2000" dirty="0" err="1"/>
              <a:t>cyklodopravy</a:t>
            </a:r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64427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Podpora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cyklodopravy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Datum a čas vyhlášení výzvy				</a:t>
            </a:r>
            <a:r>
              <a:rPr lang="cs-CZ" sz="2000" b="1" dirty="0"/>
              <a:t>28. 4. 2017, 8:00 hod.</a:t>
            </a:r>
          </a:p>
          <a:p>
            <a:pPr algn="just"/>
            <a:r>
              <a:rPr lang="cs-CZ" sz="2000" dirty="0"/>
              <a:t>Datum a čas zahájení příjmu žádostí		</a:t>
            </a:r>
            <a:r>
              <a:rPr lang="cs-CZ" sz="2000" b="1" dirty="0"/>
              <a:t>5. 5. 2017, 8:00 hod.</a:t>
            </a:r>
          </a:p>
          <a:p>
            <a:pPr algn="just"/>
            <a:r>
              <a:rPr lang="cs-CZ" sz="2000" dirty="0"/>
              <a:t>Datum a čas ukončení příjmu žádostí		</a:t>
            </a:r>
            <a:r>
              <a:rPr lang="cs-CZ" sz="2000" b="1" dirty="0"/>
              <a:t>9. 6. 2017, 12:00 hod.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Datum zahájení realizace				</a:t>
            </a:r>
            <a:r>
              <a:rPr lang="cs-CZ" sz="2000" b="1" dirty="0"/>
              <a:t>Nejdříve 1. 1. 2014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Datum ukončení realizace projektu		</a:t>
            </a:r>
            <a:r>
              <a:rPr lang="cs-CZ" sz="2000" b="1" dirty="0"/>
              <a:t>Do 30. 9. 2018</a:t>
            </a:r>
          </a:p>
          <a:p>
            <a:pPr lvl="1" algn="just"/>
            <a:r>
              <a:rPr lang="cs-CZ" sz="1800" dirty="0"/>
              <a:t>Realizace projektu nesmí být ukončena před podáním žádosti o podporu</a:t>
            </a:r>
          </a:p>
        </p:txBody>
      </p:sp>
    </p:spTree>
    <p:extLst>
      <p:ext uri="{BB962C8B-B14F-4D97-AF65-F5344CB8AC3E}">
        <p14:creationId xmlns:p14="http://schemas.microsoft.com/office/powerpoint/2010/main" val="221467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Podpora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cyklodopravy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endParaRPr lang="cs-CZ" sz="1800" dirty="0"/>
          </a:p>
          <a:p>
            <a:pPr algn="just"/>
            <a:r>
              <a:rPr lang="cs-CZ" sz="1800" dirty="0"/>
              <a:t>Celková částka dotace z EFRR		</a:t>
            </a:r>
            <a:r>
              <a:rPr lang="cs-CZ" sz="1800" b="1" dirty="0"/>
              <a:t>3 606 542 Kč</a:t>
            </a:r>
          </a:p>
          <a:p>
            <a:pPr algn="just"/>
            <a:endParaRPr lang="cs-CZ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Míra podpory 						</a:t>
            </a:r>
            <a:r>
              <a:rPr lang="cs-CZ" sz="1800" b="1" dirty="0"/>
              <a:t>95 % z EFRR</a:t>
            </a:r>
          </a:p>
          <a:p>
            <a:pPr algn="just"/>
            <a:endParaRPr lang="cs-CZ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Minimální výše CZV				</a:t>
            </a:r>
            <a:r>
              <a:rPr lang="cs-CZ" sz="1800" b="1" dirty="0"/>
              <a:t>400 000 Kč</a:t>
            </a:r>
          </a:p>
          <a:p>
            <a:pPr algn="just"/>
            <a:r>
              <a:rPr lang="cs-CZ" dirty="0"/>
              <a:t>Maximální výše CZV</a:t>
            </a:r>
            <a:r>
              <a:rPr lang="cs-CZ" sz="1800" dirty="0"/>
              <a:t>				</a:t>
            </a:r>
            <a:r>
              <a:rPr lang="cs-CZ" sz="1800" b="1" dirty="0"/>
              <a:t>3 796 360 Kč</a:t>
            </a:r>
          </a:p>
        </p:txBody>
      </p:sp>
    </p:spTree>
    <p:extLst>
      <p:ext uri="{BB962C8B-B14F-4D97-AF65-F5344CB8AC3E}">
        <p14:creationId xmlns:p14="http://schemas.microsoft.com/office/powerpoint/2010/main" val="203065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Podpora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cyklodopravy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Typ podporovaných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Výstavba nových cyklostezek a cyklotras</a:t>
            </a:r>
          </a:p>
          <a:p>
            <a:pPr algn="just"/>
            <a:endParaRPr lang="cs-CZ" dirty="0"/>
          </a:p>
          <a:p>
            <a:pPr lvl="1" algn="just"/>
            <a:r>
              <a:rPr lang="cs-CZ" dirty="0"/>
              <a:t>V podobě stavebně upravených a dopravním značením vymezených komunikací, na kterých je vyloučena automobilová doprava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Součástí může být budování doprovodné infrastruktury (stojany na kola, úschovny kol, odpočívadla, dopravní značení, aj.)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Doplňkově lze do projektu zařadit zeleň (zelené pásy, liniové výsadby, aj.)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Podpořeny budou cyklostezky/cyklotrasy sloužící k dopravě do zaměstnání, škol a za službami</a:t>
            </a:r>
          </a:p>
        </p:txBody>
      </p:sp>
    </p:spTree>
    <p:extLst>
      <p:ext uri="{BB962C8B-B14F-4D97-AF65-F5344CB8AC3E}">
        <p14:creationId xmlns:p14="http://schemas.microsoft.com/office/powerpoint/2010/main" val="3012359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Podpora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cyklodopravy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endParaRPr lang="cs-CZ" dirty="0"/>
          </a:p>
          <a:p>
            <a:pPr algn="just"/>
            <a:r>
              <a:rPr lang="cs-CZ" dirty="0"/>
              <a:t>Kraje; organizace zřizované nebo zakládané kraji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Obce; organizace zřizované nebo zakládané obcemi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DSO; organizace zřizované nebo zakládané DSO</a:t>
            </a:r>
          </a:p>
        </p:txBody>
      </p:sp>
    </p:spTree>
    <p:extLst>
      <p:ext uri="{BB962C8B-B14F-4D97-AF65-F5344CB8AC3E}">
        <p14:creationId xmlns:p14="http://schemas.microsoft.com/office/powerpoint/2010/main" val="304122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Podpora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cyklodopravy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Cílové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endParaRPr lang="cs-CZ" dirty="0"/>
          </a:p>
          <a:p>
            <a:pPr algn="just"/>
            <a:r>
              <a:rPr lang="cs-CZ" dirty="0"/>
              <a:t>Obyvatelé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Návštěvníci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Dojíždějící za prací a službami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Uživatelé veřejné dopravy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71372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</TotalTime>
  <Words>911</Words>
  <Application>Microsoft Office PowerPoint</Application>
  <PresentationFormat>Širokoúhlá obrazovka</PresentationFormat>
  <Paragraphs>215</Paragraphs>
  <Slides>27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Trebuchet MS</vt:lpstr>
      <vt:lpstr>Wingdings 3</vt:lpstr>
      <vt:lpstr>Faseta</vt:lpstr>
      <vt:lpstr>Prezentace aplikace PowerPoint</vt:lpstr>
      <vt:lpstr>Program semináře</vt:lpstr>
      <vt:lpstr>Prezentace aplikace PowerPoint</vt:lpstr>
      <vt:lpstr>Představení výzvy: Podpora cyklodopravy – Základní informace</vt:lpstr>
      <vt:lpstr>Představení výzvy: Podpora cyklodopravy – Termíny</vt:lpstr>
      <vt:lpstr>Představení výzvy: Podpora cyklodopravy – Podpora</vt:lpstr>
      <vt:lpstr>Představení výzvy: Podpora cyklodopravy – Typ podporovaných projektů</vt:lpstr>
      <vt:lpstr>Představení výzvy: Podpora cyklodopravy – Oprávnění žadatelé</vt:lpstr>
      <vt:lpstr>Představení výzvy: Podpora cyklodopravy – Cílové skupiny</vt:lpstr>
      <vt:lpstr>Představení výzvy: Podpora cyklodopravy – Indikátory</vt:lpstr>
      <vt:lpstr>Prezentace aplikace PowerPoint</vt:lpstr>
      <vt:lpstr>Proces hodnocení a výběru projektů</vt:lpstr>
      <vt:lpstr>Proces hodnocení a výběru projektů - Hodnocení přijatelnosti a formálních náležitostí</vt:lpstr>
      <vt:lpstr>Proces hodnocení a výběru projektů - Věcné hodnocení</vt:lpstr>
      <vt:lpstr>Proces hodnocení a výběru projektů - Věcné hodnocení</vt:lpstr>
      <vt:lpstr>Proces hodnocení a výběru projektů - Hodnocení a výběr projektů – shrnutí a lhůty</vt:lpstr>
      <vt:lpstr>Prezentace aplikace PowerPoint</vt:lpstr>
      <vt:lpstr>Publicita</vt:lpstr>
      <vt:lpstr>Prezentace aplikace PowerPoint</vt:lpstr>
      <vt:lpstr>IS KP14+ </vt:lpstr>
      <vt:lpstr>Prezentace aplikace PowerPoint</vt:lpstr>
      <vt:lpstr>Prezentace aplikace PowerPoint</vt:lpstr>
      <vt:lpstr>IS KP14+ - Postup při podávání žádosti</vt:lpstr>
      <vt:lpstr>IS KP14+ - Elektronický podpis</vt:lpstr>
      <vt:lpstr>Prezentace aplikace PowerPoint</vt:lpstr>
      <vt:lpstr>Důležité odkazy </vt:lpstr>
      <vt:lpstr>  Děkujeme za pozornost   a těšíme se na spolupráci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Marešová</dc:creator>
  <cp:lastModifiedBy>Michaela Vítovcová</cp:lastModifiedBy>
  <cp:revision>160</cp:revision>
  <cp:lastPrinted>2016-11-10T13:04:50Z</cp:lastPrinted>
  <dcterms:created xsi:type="dcterms:W3CDTF">2016-11-03T07:30:46Z</dcterms:created>
  <dcterms:modified xsi:type="dcterms:W3CDTF">2017-05-11T09:28:17Z</dcterms:modified>
</cp:coreProperties>
</file>